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46" r:id="rId2"/>
    <p:sldId id="451" r:id="rId3"/>
    <p:sldId id="452" r:id="rId4"/>
    <p:sldId id="450" r:id="rId5"/>
    <p:sldId id="337" r:id="rId6"/>
    <p:sldId id="257" r:id="rId7"/>
    <p:sldId id="328" r:id="rId8"/>
    <p:sldId id="329" r:id="rId9"/>
    <p:sldId id="330" r:id="rId10"/>
    <p:sldId id="338" r:id="rId11"/>
    <p:sldId id="331" r:id="rId12"/>
    <p:sldId id="332" r:id="rId13"/>
    <p:sldId id="339" r:id="rId14"/>
    <p:sldId id="456" r:id="rId15"/>
    <p:sldId id="462" r:id="rId16"/>
    <p:sldId id="463" r:id="rId17"/>
    <p:sldId id="350" r:id="rId18"/>
    <p:sldId id="351" r:id="rId19"/>
    <p:sldId id="352" r:id="rId20"/>
    <p:sldId id="353" r:id="rId21"/>
    <p:sldId id="466" r:id="rId22"/>
    <p:sldId id="374" r:id="rId23"/>
    <p:sldId id="437" r:id="rId24"/>
    <p:sldId id="438" r:id="rId25"/>
    <p:sldId id="439" r:id="rId26"/>
    <p:sldId id="440" r:id="rId27"/>
    <p:sldId id="441" r:id="rId28"/>
    <p:sldId id="453" r:id="rId29"/>
    <p:sldId id="433" r:id="rId30"/>
    <p:sldId id="442" r:id="rId31"/>
    <p:sldId id="459" r:id="rId32"/>
    <p:sldId id="460" r:id="rId33"/>
    <p:sldId id="401" r:id="rId34"/>
    <p:sldId id="434" r:id="rId35"/>
    <p:sldId id="419" r:id="rId36"/>
    <p:sldId id="435" r:id="rId37"/>
    <p:sldId id="281" r:id="rId38"/>
    <p:sldId id="436" r:id="rId39"/>
    <p:sldId id="400" r:id="rId40"/>
    <p:sldId id="418" r:id="rId41"/>
    <p:sldId id="415" r:id="rId42"/>
    <p:sldId id="46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085"/>
    <a:srgbClr val="FFE9AB"/>
    <a:srgbClr val="FFD96D"/>
    <a:srgbClr val="FFF5D9"/>
    <a:srgbClr val="D9D9D9"/>
    <a:srgbClr val="777777"/>
    <a:srgbClr val="CDA462"/>
    <a:srgbClr val="E78FFF"/>
    <a:srgbClr val="FE6695"/>
    <a:srgbClr val="FEB26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6457" autoAdjust="0"/>
    <p:restoredTop sz="94660"/>
  </p:normalViewPr>
  <p:slideViewPr>
    <p:cSldViewPr snapToGrid="0">
      <p:cViewPr varScale="1">
        <p:scale>
          <a:sx n="75" d="100"/>
          <a:sy n="75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B3A98-8ED8-44F6-9E3D-8A8F5B151C6F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CA064EF-08E9-4C68-8268-2C8321E7EEF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81C3F0D-3E88-45EC-B544-D4C56E9BF990}" type="parTrans" cxnId="{D329698C-C4EB-4EF4-BFD7-6E64DFD07E80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4CAAB129-2747-4150-9C90-786E4296D613}" type="sibTrans" cxnId="{D329698C-C4EB-4EF4-BFD7-6E64DFD07E80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65738AB8-251D-4AF0-99D9-AA0511B5A72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6E725EFE-5AE6-44BC-A089-DF77BCCA2E00}" type="parTrans" cxnId="{A9AD628A-62C5-4815-B10F-B59D21C38C21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4D121A3-AE42-48D4-AA3F-5C430B84DE30}" type="sibTrans" cxnId="{A9AD628A-62C5-4815-B10F-B59D21C38C21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0AC4640B-5C7C-44FA-9D8C-ADC35499205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GB" dirty="0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1296E4C-759A-4B06-BFBC-10F72C605A08}" type="parTrans" cxnId="{34F3AE86-D1FE-457A-BE65-70177CB34CDE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5FBDF253-7A2C-44D1-B825-752ED2BE3B34}" type="sibTrans" cxnId="{34F3AE86-D1FE-457A-BE65-70177CB34CDE}">
      <dgm:prSet/>
      <dgm:spPr/>
      <dgm:t>
        <a:bodyPr/>
        <a:lstStyle/>
        <a:p>
          <a:endParaRPr lang="en-GB"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BEDE7520-8B9E-4910-8D11-DE220AB8C4CE}" type="pres">
      <dgm:prSet presAssocID="{E81B3A98-8ED8-44F6-9E3D-8A8F5B151C6F}" presName="compositeShape" presStyleCnt="0">
        <dgm:presLayoutVars>
          <dgm:chMax val="7"/>
          <dgm:dir/>
          <dgm:resizeHandles val="exact"/>
        </dgm:presLayoutVars>
      </dgm:prSet>
      <dgm:spPr/>
    </dgm:pt>
    <dgm:pt modelId="{BE6CBE13-5257-4A53-81DD-944426EA7F25}" type="pres">
      <dgm:prSet presAssocID="{E81B3A98-8ED8-44F6-9E3D-8A8F5B151C6F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3E4FA235-512F-41C3-B000-7C0E5D2D145B}" type="pres">
      <dgm:prSet presAssocID="{E81B3A98-8ED8-44F6-9E3D-8A8F5B151C6F}" presName="dummy1a" presStyleCnt="0"/>
      <dgm:spPr/>
    </dgm:pt>
    <dgm:pt modelId="{4FD1E7BF-F168-4D1E-AAB5-5CF7849607C7}" type="pres">
      <dgm:prSet presAssocID="{E81B3A98-8ED8-44F6-9E3D-8A8F5B151C6F}" presName="dummy1b" presStyleCnt="0"/>
      <dgm:spPr/>
    </dgm:pt>
    <dgm:pt modelId="{B2A4B4D6-FFAF-499C-8CD4-68F052DB340C}" type="pres">
      <dgm:prSet presAssocID="{E81B3A98-8ED8-44F6-9E3D-8A8F5B151C6F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FD4C95-8C54-421A-A178-E9610B93388E}" type="pres">
      <dgm:prSet presAssocID="{E81B3A98-8ED8-44F6-9E3D-8A8F5B151C6F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F1276975-3304-4215-A4E3-A59764853B82}" type="pres">
      <dgm:prSet presAssocID="{E81B3A98-8ED8-44F6-9E3D-8A8F5B151C6F}" presName="dummy2a" presStyleCnt="0"/>
      <dgm:spPr/>
    </dgm:pt>
    <dgm:pt modelId="{3A0CB3DB-A262-44D0-A6C3-CD8C91649B35}" type="pres">
      <dgm:prSet presAssocID="{E81B3A98-8ED8-44F6-9E3D-8A8F5B151C6F}" presName="dummy2b" presStyleCnt="0"/>
      <dgm:spPr/>
    </dgm:pt>
    <dgm:pt modelId="{B36F9328-5113-4AB0-AF53-3E0FD38A952B}" type="pres">
      <dgm:prSet presAssocID="{E81B3A98-8ED8-44F6-9E3D-8A8F5B151C6F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DC072B-D3CD-4CC2-89DC-F6CDFE92B5DA}" type="pres">
      <dgm:prSet presAssocID="{E81B3A98-8ED8-44F6-9E3D-8A8F5B151C6F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D75C6A1F-2A8B-44EB-9BF3-2111CD83A2B8}" type="pres">
      <dgm:prSet presAssocID="{E81B3A98-8ED8-44F6-9E3D-8A8F5B151C6F}" presName="dummy3a" presStyleCnt="0"/>
      <dgm:spPr/>
    </dgm:pt>
    <dgm:pt modelId="{AA24C9CC-68C3-4065-86B1-1B1685C7B293}" type="pres">
      <dgm:prSet presAssocID="{E81B3A98-8ED8-44F6-9E3D-8A8F5B151C6F}" presName="dummy3b" presStyleCnt="0"/>
      <dgm:spPr/>
    </dgm:pt>
    <dgm:pt modelId="{45588FA1-F8C5-4624-94FB-EAF2B1CF5472}" type="pres">
      <dgm:prSet presAssocID="{E81B3A98-8ED8-44F6-9E3D-8A8F5B151C6F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F648D0-53D9-49D8-83A4-13910D49CB47}" type="pres">
      <dgm:prSet presAssocID="{4CAAB129-2747-4150-9C90-786E4296D613}" presName="arrowWedge1" presStyleLbl="fgSibTrans2D1" presStyleIdx="0" presStyleCnt="3"/>
      <dgm:spPr>
        <a:solidFill>
          <a:srgbClr val="F6EDA7"/>
        </a:solidFill>
      </dgm:spPr>
    </dgm:pt>
    <dgm:pt modelId="{4A517A57-465D-42F3-A68F-8F9F45D2F215}" type="pres">
      <dgm:prSet presAssocID="{B4D121A3-AE42-48D4-AA3F-5C430B84DE30}" presName="arrowWedge2" presStyleLbl="fgSibTrans2D1" presStyleIdx="1" presStyleCnt="3"/>
      <dgm:spPr>
        <a:solidFill>
          <a:srgbClr val="CDA462"/>
        </a:solidFill>
      </dgm:spPr>
    </dgm:pt>
    <dgm:pt modelId="{53C136FB-5180-4A06-81D0-32A01DD9EB47}" type="pres">
      <dgm:prSet presAssocID="{5FBDF253-7A2C-44D1-B825-752ED2BE3B34}" presName="arrowWedge3" presStyleLbl="fgSibTrans2D1" presStyleIdx="2" presStyleCnt="3"/>
      <dgm:spPr>
        <a:solidFill>
          <a:srgbClr val="FFF5D9"/>
        </a:solidFill>
      </dgm:spPr>
    </dgm:pt>
  </dgm:ptLst>
  <dgm:cxnLst>
    <dgm:cxn modelId="{DC2B98EB-6CCB-403D-A612-E0249ADD92F2}" type="presOf" srcId="{65738AB8-251D-4AF0-99D9-AA0511B5A724}" destId="{B36F9328-5113-4AB0-AF53-3E0FD38A952B}" srcOrd="1" destOrd="0" presId="urn:microsoft.com/office/officeart/2005/8/layout/cycle8"/>
    <dgm:cxn modelId="{F6F05800-C936-4516-8A0C-D728F0E5AB18}" type="presOf" srcId="{65738AB8-251D-4AF0-99D9-AA0511B5A724}" destId="{82FD4C95-8C54-421A-A178-E9610B93388E}" srcOrd="0" destOrd="0" presId="urn:microsoft.com/office/officeart/2005/8/layout/cycle8"/>
    <dgm:cxn modelId="{AE275528-7665-476D-9AC1-E34B76FA49D7}" type="presOf" srcId="{9CA064EF-08E9-4C68-8268-2C8321E7EEFD}" destId="{B2A4B4D6-FFAF-499C-8CD4-68F052DB340C}" srcOrd="1" destOrd="0" presId="urn:microsoft.com/office/officeart/2005/8/layout/cycle8"/>
    <dgm:cxn modelId="{33834B0D-8DA9-47BC-ACE7-A5E2AA456CFA}" type="presOf" srcId="{E81B3A98-8ED8-44F6-9E3D-8A8F5B151C6F}" destId="{BEDE7520-8B9E-4910-8D11-DE220AB8C4CE}" srcOrd="0" destOrd="0" presId="urn:microsoft.com/office/officeart/2005/8/layout/cycle8"/>
    <dgm:cxn modelId="{D329698C-C4EB-4EF4-BFD7-6E64DFD07E80}" srcId="{E81B3A98-8ED8-44F6-9E3D-8A8F5B151C6F}" destId="{9CA064EF-08E9-4C68-8268-2C8321E7EEFD}" srcOrd="0" destOrd="0" parTransId="{381C3F0D-3E88-45EC-B544-D4C56E9BF990}" sibTransId="{4CAAB129-2747-4150-9C90-786E4296D613}"/>
    <dgm:cxn modelId="{4990CAEB-C386-4224-AD26-A5A9C7E9CBF1}" type="presOf" srcId="{0AC4640B-5C7C-44FA-9D8C-ADC354992052}" destId="{89DC072B-D3CD-4CC2-89DC-F6CDFE92B5DA}" srcOrd="0" destOrd="0" presId="urn:microsoft.com/office/officeart/2005/8/layout/cycle8"/>
    <dgm:cxn modelId="{34F3AE86-D1FE-457A-BE65-70177CB34CDE}" srcId="{E81B3A98-8ED8-44F6-9E3D-8A8F5B151C6F}" destId="{0AC4640B-5C7C-44FA-9D8C-ADC354992052}" srcOrd="2" destOrd="0" parTransId="{31296E4C-759A-4B06-BFBC-10F72C605A08}" sibTransId="{5FBDF253-7A2C-44D1-B825-752ED2BE3B34}"/>
    <dgm:cxn modelId="{03B21417-3A64-4979-BF6B-D5ED938752AE}" type="presOf" srcId="{0AC4640B-5C7C-44FA-9D8C-ADC354992052}" destId="{45588FA1-F8C5-4624-94FB-EAF2B1CF5472}" srcOrd="1" destOrd="0" presId="urn:microsoft.com/office/officeart/2005/8/layout/cycle8"/>
    <dgm:cxn modelId="{A9AD628A-62C5-4815-B10F-B59D21C38C21}" srcId="{E81B3A98-8ED8-44F6-9E3D-8A8F5B151C6F}" destId="{65738AB8-251D-4AF0-99D9-AA0511B5A724}" srcOrd="1" destOrd="0" parTransId="{6E725EFE-5AE6-44BC-A089-DF77BCCA2E00}" sibTransId="{B4D121A3-AE42-48D4-AA3F-5C430B84DE30}"/>
    <dgm:cxn modelId="{8359D119-CA59-4DFB-ABC1-6EC2CDBC63FF}" type="presOf" srcId="{9CA064EF-08E9-4C68-8268-2C8321E7EEFD}" destId="{BE6CBE13-5257-4A53-81DD-944426EA7F25}" srcOrd="0" destOrd="0" presId="urn:microsoft.com/office/officeart/2005/8/layout/cycle8"/>
    <dgm:cxn modelId="{14D338AE-CCAC-46CE-8EDE-944C67E8CAD1}" type="presParOf" srcId="{BEDE7520-8B9E-4910-8D11-DE220AB8C4CE}" destId="{BE6CBE13-5257-4A53-81DD-944426EA7F25}" srcOrd="0" destOrd="0" presId="urn:microsoft.com/office/officeart/2005/8/layout/cycle8"/>
    <dgm:cxn modelId="{CC9BEF0D-8CFF-466F-8E4C-CFC3A69387E8}" type="presParOf" srcId="{BEDE7520-8B9E-4910-8D11-DE220AB8C4CE}" destId="{3E4FA235-512F-41C3-B000-7C0E5D2D145B}" srcOrd="1" destOrd="0" presId="urn:microsoft.com/office/officeart/2005/8/layout/cycle8"/>
    <dgm:cxn modelId="{4A1C6C56-E428-48D2-8A31-A833665F4E0E}" type="presParOf" srcId="{BEDE7520-8B9E-4910-8D11-DE220AB8C4CE}" destId="{4FD1E7BF-F168-4D1E-AAB5-5CF7849607C7}" srcOrd="2" destOrd="0" presId="urn:microsoft.com/office/officeart/2005/8/layout/cycle8"/>
    <dgm:cxn modelId="{37457145-8E0A-42D9-8C7D-2A524728EABD}" type="presParOf" srcId="{BEDE7520-8B9E-4910-8D11-DE220AB8C4CE}" destId="{B2A4B4D6-FFAF-499C-8CD4-68F052DB340C}" srcOrd="3" destOrd="0" presId="urn:microsoft.com/office/officeart/2005/8/layout/cycle8"/>
    <dgm:cxn modelId="{28EE40A9-A5C9-4323-A823-338DA0632803}" type="presParOf" srcId="{BEDE7520-8B9E-4910-8D11-DE220AB8C4CE}" destId="{82FD4C95-8C54-421A-A178-E9610B93388E}" srcOrd="4" destOrd="0" presId="urn:microsoft.com/office/officeart/2005/8/layout/cycle8"/>
    <dgm:cxn modelId="{84262284-7F27-461F-BCA7-486140DC14FF}" type="presParOf" srcId="{BEDE7520-8B9E-4910-8D11-DE220AB8C4CE}" destId="{F1276975-3304-4215-A4E3-A59764853B82}" srcOrd="5" destOrd="0" presId="urn:microsoft.com/office/officeart/2005/8/layout/cycle8"/>
    <dgm:cxn modelId="{D64A3F3E-3105-4299-9990-DB685D1A5091}" type="presParOf" srcId="{BEDE7520-8B9E-4910-8D11-DE220AB8C4CE}" destId="{3A0CB3DB-A262-44D0-A6C3-CD8C91649B35}" srcOrd="6" destOrd="0" presId="urn:microsoft.com/office/officeart/2005/8/layout/cycle8"/>
    <dgm:cxn modelId="{8663A704-3E66-4A12-A5E7-26F4E56BF702}" type="presParOf" srcId="{BEDE7520-8B9E-4910-8D11-DE220AB8C4CE}" destId="{B36F9328-5113-4AB0-AF53-3E0FD38A952B}" srcOrd="7" destOrd="0" presId="urn:microsoft.com/office/officeart/2005/8/layout/cycle8"/>
    <dgm:cxn modelId="{97C46F49-834C-4411-A794-44157308F9F6}" type="presParOf" srcId="{BEDE7520-8B9E-4910-8D11-DE220AB8C4CE}" destId="{89DC072B-D3CD-4CC2-89DC-F6CDFE92B5DA}" srcOrd="8" destOrd="0" presId="urn:microsoft.com/office/officeart/2005/8/layout/cycle8"/>
    <dgm:cxn modelId="{64CB9CB2-8AA8-4E96-87EB-EBC7EDDEF076}" type="presParOf" srcId="{BEDE7520-8B9E-4910-8D11-DE220AB8C4CE}" destId="{D75C6A1F-2A8B-44EB-9BF3-2111CD83A2B8}" srcOrd="9" destOrd="0" presId="urn:microsoft.com/office/officeart/2005/8/layout/cycle8"/>
    <dgm:cxn modelId="{62C73A61-0249-49D5-8C30-B44AC83E5279}" type="presParOf" srcId="{BEDE7520-8B9E-4910-8D11-DE220AB8C4CE}" destId="{AA24C9CC-68C3-4065-86B1-1B1685C7B293}" srcOrd="10" destOrd="0" presId="urn:microsoft.com/office/officeart/2005/8/layout/cycle8"/>
    <dgm:cxn modelId="{A3B257BA-D984-4A0D-BA2C-19AEAF961BD6}" type="presParOf" srcId="{BEDE7520-8B9E-4910-8D11-DE220AB8C4CE}" destId="{45588FA1-F8C5-4624-94FB-EAF2B1CF5472}" srcOrd="11" destOrd="0" presId="urn:microsoft.com/office/officeart/2005/8/layout/cycle8"/>
    <dgm:cxn modelId="{622A641C-4B73-4EE9-8632-A7FD9CE9B054}" type="presParOf" srcId="{BEDE7520-8B9E-4910-8D11-DE220AB8C4CE}" destId="{2AF648D0-53D9-49D8-83A4-13910D49CB47}" srcOrd="12" destOrd="0" presId="urn:microsoft.com/office/officeart/2005/8/layout/cycle8"/>
    <dgm:cxn modelId="{82B56387-2A3B-4FD9-B1C6-F8DEE645AD1C}" type="presParOf" srcId="{BEDE7520-8B9E-4910-8D11-DE220AB8C4CE}" destId="{4A517A57-465D-42F3-A68F-8F9F45D2F215}" srcOrd="13" destOrd="0" presId="urn:microsoft.com/office/officeart/2005/8/layout/cycle8"/>
    <dgm:cxn modelId="{33B9D337-9B1A-44DF-BB8A-B25F7FF20F80}" type="presParOf" srcId="{BEDE7520-8B9E-4910-8D11-DE220AB8C4CE}" destId="{53C136FB-5180-4A06-81D0-32A01DD9EB4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  <a:ext uri="{C62137D5-CB1D-491B-B009-E17868A290BF}">
      <dgm14:recolorImg xmlns:dgm14="http://schemas.microsoft.com/office/drawing/2010/diagram" xmlns="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E1C822-CDDE-4AED-9343-793A515D98C6}" type="doc">
      <dgm:prSet loTypeId="urn:microsoft.com/office/officeart/2011/layout/HexagonRadial" loCatId="cycle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9DAAD365-D840-4CC9-8796-F352A1569D00}">
      <dgm:prSet phldrT="[Text]" custT="1"/>
      <dgm:spPr>
        <a:solidFill>
          <a:srgbClr val="FFE9AB">
            <a:alpha val="40000"/>
          </a:srgbClr>
        </a:solidFill>
      </dgm:spPr>
      <dgm:t>
        <a:bodyPr/>
        <a:lstStyle/>
        <a:p>
          <a:pPr>
            <a:lnSpc>
              <a:spcPct val="50000"/>
            </a:lnSpc>
          </a:pPr>
          <a:r>
            <a:rPr lang="en-US" altLang="zh-CN" sz="2300" b="0" spc="6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Elephant" panose="02020904090505020303" pitchFamily="18" charset="0"/>
              <a:ea typeface="本墨绪圆" panose="02000000000000000000" pitchFamily="2" charset="-122"/>
            </a:rPr>
            <a:t>AI</a:t>
          </a:r>
        </a:p>
        <a:p>
          <a:pPr>
            <a:lnSpc>
              <a:spcPct val="50000"/>
            </a:lnSpc>
          </a:pPr>
          <a:r>
            <a:rPr lang="zh-CN" altLang="en-US" sz="23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人工智能</a:t>
          </a:r>
          <a:endParaRPr lang="en-GB" sz="23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2CEE641E-FC6A-4B03-A8DC-056AE1D86C89}" type="parTrans" cxnId="{1FB09451-BBF8-4EFF-84E7-B1507780DA71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D0A261CB-0D48-4FE8-A39A-972A2059CC73}" type="sibTrans" cxnId="{1FB09451-BBF8-4EFF-84E7-B1507780DA71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209CC104-4C69-42BE-88B9-2581936646FF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可进化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9124AF16-C182-4383-9905-FB4CB96DC0E5}" type="parTrans" cxnId="{F00F738F-3A58-4C99-975E-F12573EFB0BD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233960E6-B6F5-4F56-8D1D-B09BAA095622}" type="sibTrans" cxnId="{F00F738F-3A58-4C99-975E-F12573EFB0BD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7F17985E-19BF-4E6C-9609-319EDCF3E02C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可迭代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A5DC2B8D-0EAC-43E3-B1DF-C2F274FE6EEB}" type="parTrans" cxnId="{A615AFA4-4B0D-4590-92B1-F515286247E1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71FBA0A7-E37A-4EE5-914E-9D174E7CFD1A}" type="sibTrans" cxnId="{A615AFA4-4B0D-4590-92B1-F515286247E1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EEE7776E-FF53-49ED-A157-BFEC99537DE2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辅助 决策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7FCAC42-C9CA-4DE4-A4F7-78EFF069A99C}" type="parTrans" cxnId="{243F123A-E5F7-4D9E-98CE-EF43DE86E075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55FEDAD-E001-4E8B-9991-EE38BE1E5B57}" type="sibTrans" cxnId="{243F123A-E5F7-4D9E-98CE-EF43DE86E075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005053DB-C71A-416A-A403-054282E91A3F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数据 驱动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08984CD2-8185-4701-9DB9-3AF4BD276AB5}" type="parTrans" cxnId="{195C48B7-501B-4666-9B4A-A245902F71C9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9A77124A-15F4-4532-B589-D63098C9C387}" type="sibTrans" cxnId="{195C48B7-501B-4666-9B4A-A245902F71C9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F4FD95D4-26F7-4D9E-BD9A-57C33C0EB1F5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独立  工作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C1C75C70-E61E-4584-97D1-B722737EA064}" type="parTrans" cxnId="{1F540B48-A819-45E8-B562-48B3F13A9DB2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8A6DC042-ED53-40CE-A2B1-DB976AA3C1BD}" type="sibTrans" cxnId="{1F540B48-A819-45E8-B562-48B3F13A9DB2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4ED778B0-59BF-483A-AABB-ACEEE2DBF3C6}">
      <dgm:prSet phldrT="[Text]" custT="1"/>
      <dgm:spPr>
        <a:solidFill>
          <a:srgbClr val="D9D9D9">
            <a:alpha val="43000"/>
          </a:srgbClr>
        </a:solidFill>
      </dgm:spPr>
      <dgm:t>
        <a:bodyPr/>
        <a:lstStyle/>
        <a:p>
          <a:r>
            <a:rPr lang="zh-CN" altLang="en-US" sz="24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自适应</a:t>
          </a:r>
          <a:endParaRPr lang="en-GB" sz="2400" b="1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77223490-559E-463A-916B-A3DD9C33BED0}" type="parTrans" cxnId="{5DE42BAC-8508-4F65-9FEA-1A7E8787CA80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5E6DBF1B-3D27-4260-A2C3-9B618E06E481}" type="sibTrans" cxnId="{5DE42BAC-8508-4F65-9FEA-1A7E8787CA80}">
      <dgm:prSet/>
      <dgm:spPr/>
      <dgm:t>
        <a:bodyPr/>
        <a:lstStyle/>
        <a:p>
          <a:endParaRPr lang="en-GB" b="1">
            <a:solidFill>
              <a:schemeClr val="tx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gm:t>
    </dgm:pt>
    <dgm:pt modelId="{348F70C6-5178-47F1-A5DC-7E0BADE20E41}" type="pres">
      <dgm:prSet presAssocID="{EFE1C822-CDDE-4AED-9343-793A515D98C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3E5D4931-1FB8-4C7E-B870-D3A419820B26}" type="pres">
      <dgm:prSet presAssocID="{9DAAD365-D840-4CC9-8796-F352A1569D00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zh-CN" altLang="en-US"/>
        </a:p>
      </dgm:t>
    </dgm:pt>
    <dgm:pt modelId="{611FD723-BED8-48A9-8C38-CF0CE11E3239}" type="pres">
      <dgm:prSet presAssocID="{209CC104-4C69-42BE-88B9-2581936646FF}" presName="Accent1" presStyleCnt="0"/>
      <dgm:spPr/>
    </dgm:pt>
    <dgm:pt modelId="{D41ADCCA-228A-48A1-9855-6BA8D4979F0B}" type="pres">
      <dgm:prSet presAssocID="{209CC104-4C69-42BE-88B9-2581936646FF}" presName="Accent" presStyleLbl="bgShp" presStyleIdx="0" presStyleCnt="6"/>
      <dgm:spPr/>
    </dgm:pt>
    <dgm:pt modelId="{5AF18194-8CAA-4410-B28E-9493C98664D5}" type="pres">
      <dgm:prSet presAssocID="{209CC104-4C69-42BE-88B9-2581936646FF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C2AA1F-8FEA-4EFE-A2EC-635887A67141}" type="pres">
      <dgm:prSet presAssocID="{7F17985E-19BF-4E6C-9609-319EDCF3E02C}" presName="Accent2" presStyleCnt="0"/>
      <dgm:spPr/>
    </dgm:pt>
    <dgm:pt modelId="{165CCCD1-9AA0-4A2C-8B99-696C9EA8F69A}" type="pres">
      <dgm:prSet presAssocID="{7F17985E-19BF-4E6C-9609-319EDCF3E02C}" presName="Accent" presStyleLbl="bgShp" presStyleIdx="1" presStyleCnt="6"/>
      <dgm:spPr>
        <a:noFill/>
      </dgm:spPr>
    </dgm:pt>
    <dgm:pt modelId="{C3F9CAC6-B427-4588-9461-FB7DBEC03279}" type="pres">
      <dgm:prSet presAssocID="{7F17985E-19BF-4E6C-9609-319EDCF3E02C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DF3E39-8543-43B7-940D-1A3205182AAE}" type="pres">
      <dgm:prSet presAssocID="{EEE7776E-FF53-49ED-A157-BFEC99537DE2}" presName="Accent3" presStyleCnt="0"/>
      <dgm:spPr/>
    </dgm:pt>
    <dgm:pt modelId="{C1FE5031-0678-4EB0-8A03-D026D76F24D7}" type="pres">
      <dgm:prSet presAssocID="{EEE7776E-FF53-49ED-A157-BFEC99537DE2}" presName="Accent" presStyleLbl="bgShp" presStyleIdx="2" presStyleCnt="6"/>
      <dgm:spPr>
        <a:noFill/>
      </dgm:spPr>
    </dgm:pt>
    <dgm:pt modelId="{4E120691-E98B-49B8-8C08-928688121D53}" type="pres">
      <dgm:prSet presAssocID="{EEE7776E-FF53-49ED-A157-BFEC99537DE2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911FA2-0D1B-4E73-A484-2B5F0E22DC4A}" type="pres">
      <dgm:prSet presAssocID="{005053DB-C71A-416A-A403-054282E91A3F}" presName="Accent4" presStyleCnt="0"/>
      <dgm:spPr/>
    </dgm:pt>
    <dgm:pt modelId="{6B0FA277-7FCE-4CCD-89CB-F4FEE456522E}" type="pres">
      <dgm:prSet presAssocID="{005053DB-C71A-416A-A403-054282E91A3F}" presName="Accent" presStyleLbl="bgShp" presStyleIdx="3" presStyleCnt="6"/>
      <dgm:spPr>
        <a:noFill/>
      </dgm:spPr>
    </dgm:pt>
    <dgm:pt modelId="{720A6B84-7903-49B2-BD91-09B6EEF13D7A}" type="pres">
      <dgm:prSet presAssocID="{005053DB-C71A-416A-A403-054282E91A3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142811-F928-4D45-A4ED-FCD6099F1E2F}" type="pres">
      <dgm:prSet presAssocID="{F4FD95D4-26F7-4D9E-BD9A-57C33C0EB1F5}" presName="Accent5" presStyleCnt="0"/>
      <dgm:spPr/>
    </dgm:pt>
    <dgm:pt modelId="{D05F4A9A-1783-4820-B80C-A7BDCF8C6E4D}" type="pres">
      <dgm:prSet presAssocID="{F4FD95D4-26F7-4D9E-BD9A-57C33C0EB1F5}" presName="Accent" presStyleLbl="bgShp" presStyleIdx="4" presStyleCnt="6"/>
      <dgm:spPr>
        <a:noFill/>
      </dgm:spPr>
    </dgm:pt>
    <dgm:pt modelId="{CC2C9341-BF9D-4E7C-87ED-CA5EC622B6AE}" type="pres">
      <dgm:prSet presAssocID="{F4FD95D4-26F7-4D9E-BD9A-57C33C0EB1F5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1E64C-24EA-4915-AD28-2E0686A95A29}" type="pres">
      <dgm:prSet presAssocID="{4ED778B0-59BF-483A-AABB-ACEEE2DBF3C6}" presName="Accent6" presStyleCnt="0"/>
      <dgm:spPr/>
    </dgm:pt>
    <dgm:pt modelId="{2B5CA46C-33B1-49D3-87DC-5D27EEB7033B}" type="pres">
      <dgm:prSet presAssocID="{4ED778B0-59BF-483A-AABB-ACEEE2DBF3C6}" presName="Accent" presStyleLbl="bgShp" presStyleIdx="5" presStyleCnt="6"/>
      <dgm:spPr>
        <a:noFill/>
      </dgm:spPr>
    </dgm:pt>
    <dgm:pt modelId="{81F236EA-2902-4755-B95C-1DE8B4788DA5}" type="pres">
      <dgm:prSet presAssocID="{4ED778B0-59BF-483A-AABB-ACEEE2DBF3C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E42BAC-8508-4F65-9FEA-1A7E8787CA80}" srcId="{9DAAD365-D840-4CC9-8796-F352A1569D00}" destId="{4ED778B0-59BF-483A-AABB-ACEEE2DBF3C6}" srcOrd="5" destOrd="0" parTransId="{77223490-559E-463A-916B-A3DD9C33BED0}" sibTransId="{5E6DBF1B-3D27-4260-A2C3-9B618E06E481}"/>
    <dgm:cxn modelId="{195C48B7-501B-4666-9B4A-A245902F71C9}" srcId="{9DAAD365-D840-4CC9-8796-F352A1569D00}" destId="{005053DB-C71A-416A-A403-054282E91A3F}" srcOrd="3" destOrd="0" parTransId="{08984CD2-8185-4701-9DB9-3AF4BD276AB5}" sibTransId="{9A77124A-15F4-4532-B589-D63098C9C387}"/>
    <dgm:cxn modelId="{1F540B48-A819-45E8-B562-48B3F13A9DB2}" srcId="{9DAAD365-D840-4CC9-8796-F352A1569D00}" destId="{F4FD95D4-26F7-4D9E-BD9A-57C33C0EB1F5}" srcOrd="4" destOrd="0" parTransId="{C1C75C70-E61E-4584-97D1-B722737EA064}" sibTransId="{8A6DC042-ED53-40CE-A2B1-DB976AA3C1BD}"/>
    <dgm:cxn modelId="{1FB09451-BBF8-4EFF-84E7-B1507780DA71}" srcId="{EFE1C822-CDDE-4AED-9343-793A515D98C6}" destId="{9DAAD365-D840-4CC9-8796-F352A1569D00}" srcOrd="0" destOrd="0" parTransId="{2CEE641E-FC6A-4B03-A8DC-056AE1D86C89}" sibTransId="{D0A261CB-0D48-4FE8-A39A-972A2059CC73}"/>
    <dgm:cxn modelId="{243F123A-E5F7-4D9E-98CE-EF43DE86E075}" srcId="{9DAAD365-D840-4CC9-8796-F352A1569D00}" destId="{EEE7776E-FF53-49ED-A157-BFEC99537DE2}" srcOrd="2" destOrd="0" parTransId="{37FCAC42-C9CA-4DE4-A4F7-78EFF069A99C}" sibTransId="{355FEDAD-E001-4E8B-9991-EE38BE1E5B57}"/>
    <dgm:cxn modelId="{4EC98FA2-7B72-4A92-83D7-3BE72FDBC48C}" type="presOf" srcId="{F4FD95D4-26F7-4D9E-BD9A-57C33C0EB1F5}" destId="{CC2C9341-BF9D-4E7C-87ED-CA5EC622B6AE}" srcOrd="0" destOrd="0" presId="urn:microsoft.com/office/officeart/2011/layout/HexagonRadial"/>
    <dgm:cxn modelId="{A615AFA4-4B0D-4590-92B1-F515286247E1}" srcId="{9DAAD365-D840-4CC9-8796-F352A1569D00}" destId="{7F17985E-19BF-4E6C-9609-319EDCF3E02C}" srcOrd="1" destOrd="0" parTransId="{A5DC2B8D-0EAC-43E3-B1DF-C2F274FE6EEB}" sibTransId="{71FBA0A7-E37A-4EE5-914E-9D174E7CFD1A}"/>
    <dgm:cxn modelId="{A771C338-A212-412D-9A9E-1740BA3CC96B}" type="presOf" srcId="{4ED778B0-59BF-483A-AABB-ACEEE2DBF3C6}" destId="{81F236EA-2902-4755-B95C-1DE8B4788DA5}" srcOrd="0" destOrd="0" presId="urn:microsoft.com/office/officeart/2011/layout/HexagonRadial"/>
    <dgm:cxn modelId="{F00F738F-3A58-4C99-975E-F12573EFB0BD}" srcId="{9DAAD365-D840-4CC9-8796-F352A1569D00}" destId="{209CC104-4C69-42BE-88B9-2581936646FF}" srcOrd="0" destOrd="0" parTransId="{9124AF16-C182-4383-9905-FB4CB96DC0E5}" sibTransId="{233960E6-B6F5-4F56-8D1D-B09BAA095622}"/>
    <dgm:cxn modelId="{68CAE96F-AA59-4CF7-9387-01FEF26F7A34}" type="presOf" srcId="{EFE1C822-CDDE-4AED-9343-793A515D98C6}" destId="{348F70C6-5178-47F1-A5DC-7E0BADE20E41}" srcOrd="0" destOrd="0" presId="urn:microsoft.com/office/officeart/2011/layout/HexagonRadial"/>
    <dgm:cxn modelId="{3C44661C-99ED-4F5E-B91D-1AF6C24461EE}" type="presOf" srcId="{9DAAD365-D840-4CC9-8796-F352A1569D00}" destId="{3E5D4931-1FB8-4C7E-B870-D3A419820B26}" srcOrd="0" destOrd="0" presId="urn:microsoft.com/office/officeart/2011/layout/HexagonRadial"/>
    <dgm:cxn modelId="{A7259274-72FD-409F-B723-4466814D77B3}" type="presOf" srcId="{005053DB-C71A-416A-A403-054282E91A3F}" destId="{720A6B84-7903-49B2-BD91-09B6EEF13D7A}" srcOrd="0" destOrd="0" presId="urn:microsoft.com/office/officeart/2011/layout/HexagonRadial"/>
    <dgm:cxn modelId="{9A82B568-423F-4DA4-A0C3-699B74EE7300}" type="presOf" srcId="{209CC104-4C69-42BE-88B9-2581936646FF}" destId="{5AF18194-8CAA-4410-B28E-9493C98664D5}" srcOrd="0" destOrd="0" presId="urn:microsoft.com/office/officeart/2011/layout/HexagonRadial"/>
    <dgm:cxn modelId="{6E58FD6C-00B0-4AEE-895C-213B033533C9}" type="presOf" srcId="{7F17985E-19BF-4E6C-9609-319EDCF3E02C}" destId="{C3F9CAC6-B427-4588-9461-FB7DBEC03279}" srcOrd="0" destOrd="0" presId="urn:microsoft.com/office/officeart/2011/layout/HexagonRadial"/>
    <dgm:cxn modelId="{38E69EE4-29B5-4836-A4B2-B4025B0CDEB7}" type="presOf" srcId="{EEE7776E-FF53-49ED-A157-BFEC99537DE2}" destId="{4E120691-E98B-49B8-8C08-928688121D53}" srcOrd="0" destOrd="0" presId="urn:microsoft.com/office/officeart/2011/layout/HexagonRadial"/>
    <dgm:cxn modelId="{D42954D8-610D-42E2-969D-05664EB19939}" type="presParOf" srcId="{348F70C6-5178-47F1-A5DC-7E0BADE20E41}" destId="{3E5D4931-1FB8-4C7E-B870-D3A419820B26}" srcOrd="0" destOrd="0" presId="urn:microsoft.com/office/officeart/2011/layout/HexagonRadial"/>
    <dgm:cxn modelId="{855F7647-62C3-425F-A068-C39EBEC3D6B2}" type="presParOf" srcId="{348F70C6-5178-47F1-A5DC-7E0BADE20E41}" destId="{611FD723-BED8-48A9-8C38-CF0CE11E3239}" srcOrd="1" destOrd="0" presId="urn:microsoft.com/office/officeart/2011/layout/HexagonRadial"/>
    <dgm:cxn modelId="{06E50432-ABD9-42FF-A098-594505B94253}" type="presParOf" srcId="{611FD723-BED8-48A9-8C38-CF0CE11E3239}" destId="{D41ADCCA-228A-48A1-9855-6BA8D4979F0B}" srcOrd="0" destOrd="0" presId="urn:microsoft.com/office/officeart/2011/layout/HexagonRadial"/>
    <dgm:cxn modelId="{C61B779B-9D4B-4368-8A0B-0A9E67DFE9CC}" type="presParOf" srcId="{348F70C6-5178-47F1-A5DC-7E0BADE20E41}" destId="{5AF18194-8CAA-4410-B28E-9493C98664D5}" srcOrd="2" destOrd="0" presId="urn:microsoft.com/office/officeart/2011/layout/HexagonRadial"/>
    <dgm:cxn modelId="{3CD82CFF-7248-44A2-BEE6-12F9E776CA3C}" type="presParOf" srcId="{348F70C6-5178-47F1-A5DC-7E0BADE20E41}" destId="{18C2AA1F-8FEA-4EFE-A2EC-635887A67141}" srcOrd="3" destOrd="0" presId="urn:microsoft.com/office/officeart/2011/layout/HexagonRadial"/>
    <dgm:cxn modelId="{FF9B6E1F-C1FD-4147-B948-1263C5BFEA89}" type="presParOf" srcId="{18C2AA1F-8FEA-4EFE-A2EC-635887A67141}" destId="{165CCCD1-9AA0-4A2C-8B99-696C9EA8F69A}" srcOrd="0" destOrd="0" presId="urn:microsoft.com/office/officeart/2011/layout/HexagonRadial"/>
    <dgm:cxn modelId="{22DA5EF5-995E-48DA-8F5E-79308C9673C0}" type="presParOf" srcId="{348F70C6-5178-47F1-A5DC-7E0BADE20E41}" destId="{C3F9CAC6-B427-4588-9461-FB7DBEC03279}" srcOrd="4" destOrd="0" presId="urn:microsoft.com/office/officeart/2011/layout/HexagonRadial"/>
    <dgm:cxn modelId="{21D14717-78DB-48EE-A0AA-355C52D94387}" type="presParOf" srcId="{348F70C6-5178-47F1-A5DC-7E0BADE20E41}" destId="{B9DF3E39-8543-43B7-940D-1A3205182AAE}" srcOrd="5" destOrd="0" presId="urn:microsoft.com/office/officeart/2011/layout/HexagonRadial"/>
    <dgm:cxn modelId="{FD0C3D5D-818B-40AD-A3B9-8CBADBEEEA11}" type="presParOf" srcId="{B9DF3E39-8543-43B7-940D-1A3205182AAE}" destId="{C1FE5031-0678-4EB0-8A03-D026D76F24D7}" srcOrd="0" destOrd="0" presId="urn:microsoft.com/office/officeart/2011/layout/HexagonRadial"/>
    <dgm:cxn modelId="{8E34083E-DD95-40F3-B7F9-5DADD66799CF}" type="presParOf" srcId="{348F70C6-5178-47F1-A5DC-7E0BADE20E41}" destId="{4E120691-E98B-49B8-8C08-928688121D53}" srcOrd="6" destOrd="0" presId="urn:microsoft.com/office/officeart/2011/layout/HexagonRadial"/>
    <dgm:cxn modelId="{7B2CC3EC-2AA6-439D-9965-8C8B29F4AFEB}" type="presParOf" srcId="{348F70C6-5178-47F1-A5DC-7E0BADE20E41}" destId="{D5911FA2-0D1B-4E73-A484-2B5F0E22DC4A}" srcOrd="7" destOrd="0" presId="urn:microsoft.com/office/officeart/2011/layout/HexagonRadial"/>
    <dgm:cxn modelId="{16FB1CCF-5D83-4A6C-AE26-FB61CE3E8392}" type="presParOf" srcId="{D5911FA2-0D1B-4E73-A484-2B5F0E22DC4A}" destId="{6B0FA277-7FCE-4CCD-89CB-F4FEE456522E}" srcOrd="0" destOrd="0" presId="urn:microsoft.com/office/officeart/2011/layout/HexagonRadial"/>
    <dgm:cxn modelId="{D01A61EA-482A-457F-AC83-6BCCA6740ECC}" type="presParOf" srcId="{348F70C6-5178-47F1-A5DC-7E0BADE20E41}" destId="{720A6B84-7903-49B2-BD91-09B6EEF13D7A}" srcOrd="8" destOrd="0" presId="urn:microsoft.com/office/officeart/2011/layout/HexagonRadial"/>
    <dgm:cxn modelId="{90EA418C-226B-4BA1-ACCE-69F0B1D85B5E}" type="presParOf" srcId="{348F70C6-5178-47F1-A5DC-7E0BADE20E41}" destId="{32142811-F928-4D45-A4ED-FCD6099F1E2F}" srcOrd="9" destOrd="0" presId="urn:microsoft.com/office/officeart/2011/layout/HexagonRadial"/>
    <dgm:cxn modelId="{B21E5C0D-AD24-4F09-BA4F-782CC313629D}" type="presParOf" srcId="{32142811-F928-4D45-A4ED-FCD6099F1E2F}" destId="{D05F4A9A-1783-4820-B80C-A7BDCF8C6E4D}" srcOrd="0" destOrd="0" presId="urn:microsoft.com/office/officeart/2011/layout/HexagonRadial"/>
    <dgm:cxn modelId="{5A452438-DFD0-4391-8BF9-2D3BB5DB37ED}" type="presParOf" srcId="{348F70C6-5178-47F1-A5DC-7E0BADE20E41}" destId="{CC2C9341-BF9D-4E7C-87ED-CA5EC622B6AE}" srcOrd="10" destOrd="0" presId="urn:microsoft.com/office/officeart/2011/layout/HexagonRadial"/>
    <dgm:cxn modelId="{086E1AFE-1AE2-4522-81D6-05F980344D6D}" type="presParOf" srcId="{348F70C6-5178-47F1-A5DC-7E0BADE20E41}" destId="{8C11E64C-24EA-4915-AD28-2E0686A95A29}" srcOrd="11" destOrd="0" presId="urn:microsoft.com/office/officeart/2011/layout/HexagonRadial"/>
    <dgm:cxn modelId="{8152F3AA-E3FB-4064-8B26-1881C1BDCBAC}" type="presParOf" srcId="{8C11E64C-24EA-4915-AD28-2E0686A95A29}" destId="{2B5CA46C-33B1-49D3-87DC-5D27EEB7033B}" srcOrd="0" destOrd="0" presId="urn:microsoft.com/office/officeart/2011/layout/HexagonRadial"/>
    <dgm:cxn modelId="{C7B93374-5E04-49D3-926C-5CB2150D175F}" type="presParOf" srcId="{348F70C6-5178-47F1-A5DC-7E0BADE20E41}" destId="{81F236EA-2902-4755-B95C-1DE8B4788DA5}" srcOrd="12" destOrd="0" presId="urn:microsoft.com/office/officeart/2011/layout/HexagonRadial"/>
  </dgm:cxnLst>
  <dgm:bg>
    <a:noFill/>
    <a:effectLst>
      <a:outerShdw blurRad="50800" dist="50800" dir="5400000" algn="ctr" rotWithShape="0">
        <a:srgbClr val="000000"/>
      </a:outerShdw>
    </a:effectLst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CBE13-5257-4A53-81DD-944426EA7F25}">
      <dsp:nvSpPr>
        <dsp:cNvPr id="0" name=""/>
        <dsp:cNvSpPr/>
      </dsp:nvSpPr>
      <dsp:spPr>
        <a:xfrm>
          <a:off x="1718027" y="333208"/>
          <a:ext cx="4306074" cy="4306074"/>
        </a:xfrm>
        <a:prstGeom prst="pie">
          <a:avLst>
            <a:gd name="adj1" fmla="val 16200000"/>
            <a:gd name="adj2" fmla="val 18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3987431" y="1245685"/>
        <a:ext cx="1537883" cy="1281569"/>
      </dsp:txXfrm>
    </dsp:sp>
    <dsp:sp modelId="{82FD4C95-8C54-421A-A178-E9610B93388E}">
      <dsp:nvSpPr>
        <dsp:cNvPr id="0" name=""/>
        <dsp:cNvSpPr/>
      </dsp:nvSpPr>
      <dsp:spPr>
        <a:xfrm>
          <a:off x="1629343" y="486996"/>
          <a:ext cx="4306074" cy="4306074"/>
        </a:xfrm>
        <a:prstGeom prst="pie">
          <a:avLst>
            <a:gd name="adj1" fmla="val 1800000"/>
            <a:gd name="adj2" fmla="val 90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5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2654599" y="3280818"/>
        <a:ext cx="2306825" cy="1127781"/>
      </dsp:txXfrm>
    </dsp:sp>
    <dsp:sp modelId="{89DC072B-D3CD-4CC2-89DC-F6CDFE92B5DA}">
      <dsp:nvSpPr>
        <dsp:cNvPr id="0" name=""/>
        <dsp:cNvSpPr/>
      </dsp:nvSpPr>
      <dsp:spPr>
        <a:xfrm>
          <a:off x="1540658" y="333208"/>
          <a:ext cx="4306074" cy="4306074"/>
        </a:xfrm>
        <a:prstGeom prst="pie">
          <a:avLst>
            <a:gd name="adj1" fmla="val 9000000"/>
            <a:gd name="adj2" fmla="val 1620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 dirty="0"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2039445" y="1245685"/>
        <a:ext cx="1537883" cy="1281569"/>
      </dsp:txXfrm>
    </dsp:sp>
    <dsp:sp modelId="{2AF648D0-53D9-49D8-83A4-13910D49CB47}">
      <dsp:nvSpPr>
        <dsp:cNvPr id="0" name=""/>
        <dsp:cNvSpPr/>
      </dsp:nvSpPr>
      <dsp:spPr>
        <a:xfrm>
          <a:off x="1451816" y="66641"/>
          <a:ext cx="4839207" cy="4839207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F6EDA7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17A57-465D-42F3-A68F-8F9F45D2F215}">
      <dsp:nvSpPr>
        <dsp:cNvPr id="0" name=""/>
        <dsp:cNvSpPr/>
      </dsp:nvSpPr>
      <dsp:spPr>
        <a:xfrm>
          <a:off x="1362776" y="220157"/>
          <a:ext cx="4839207" cy="4839207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CDA46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136FB-5180-4A06-81D0-32A01DD9EB47}">
      <dsp:nvSpPr>
        <dsp:cNvPr id="0" name=""/>
        <dsp:cNvSpPr/>
      </dsp:nvSpPr>
      <dsp:spPr>
        <a:xfrm>
          <a:off x="1273736" y="66641"/>
          <a:ext cx="4839207" cy="4839207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FFF5D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D4931-1FB8-4C7E-B870-D3A419820B26}">
      <dsp:nvSpPr>
        <dsp:cNvPr id="0" name=""/>
        <dsp:cNvSpPr/>
      </dsp:nvSpPr>
      <dsp:spPr>
        <a:xfrm>
          <a:off x="2832526" y="1473309"/>
          <a:ext cx="1872640" cy="1619909"/>
        </a:xfrm>
        <a:prstGeom prst="hexagon">
          <a:avLst>
            <a:gd name="adj" fmla="val 28570"/>
            <a:gd name="vf" fmla="val 115470"/>
          </a:avLst>
        </a:prstGeom>
        <a:solidFill>
          <a:srgbClr val="FFE9AB">
            <a:alpha val="40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b="0" kern="1200" spc="600" dirty="0">
              <a:ln w="9525">
                <a:solidFill>
                  <a:schemeClr val="bg1"/>
                </a:solidFill>
              </a:ln>
              <a:solidFill>
                <a:schemeClr val="bg1"/>
              </a:solidFill>
              <a:latin typeface="Elephant" panose="02020904090505020303" pitchFamily="18" charset="0"/>
              <a:ea typeface="本墨绪圆" panose="02000000000000000000" pitchFamily="2" charset="-122"/>
            </a:rPr>
            <a:t>AI</a:t>
          </a:r>
        </a:p>
        <a:p>
          <a:pPr marL="0" lvl="0" indent="0" algn="ctr" defTabSz="102235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人工智能</a:t>
          </a:r>
          <a:endParaRPr lang="en-GB" sz="23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3142849" y="1741751"/>
        <a:ext cx="1251994" cy="1083025"/>
      </dsp:txXfrm>
    </dsp:sp>
    <dsp:sp modelId="{165CCCD1-9AA0-4A2C-8B99-696C9EA8F69A}">
      <dsp:nvSpPr>
        <dsp:cNvPr id="0" name=""/>
        <dsp:cNvSpPr/>
      </dsp:nvSpPr>
      <dsp:spPr>
        <a:xfrm>
          <a:off x="4005158" y="698292"/>
          <a:ext cx="706541" cy="608779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F18194-8CAA-4410-B28E-9493C98664D5}">
      <dsp:nvSpPr>
        <dsp:cNvPr id="0" name=""/>
        <dsp:cNvSpPr/>
      </dsp:nvSpPr>
      <dsp:spPr>
        <a:xfrm>
          <a:off x="3005023" y="0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可进化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3259341" y="220015"/>
        <a:ext cx="1025979" cy="887592"/>
      </dsp:txXfrm>
    </dsp:sp>
    <dsp:sp modelId="{C1FE5031-0678-4EB0-8A03-D026D76F24D7}">
      <dsp:nvSpPr>
        <dsp:cNvPr id="0" name=""/>
        <dsp:cNvSpPr/>
      </dsp:nvSpPr>
      <dsp:spPr>
        <a:xfrm>
          <a:off x="4829747" y="1836384"/>
          <a:ext cx="706541" cy="608779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3F9CAC6-B427-4588-9461-FB7DBEC03279}">
      <dsp:nvSpPr>
        <dsp:cNvPr id="0" name=""/>
        <dsp:cNvSpPr/>
      </dsp:nvSpPr>
      <dsp:spPr>
        <a:xfrm>
          <a:off x="4412443" y="816576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可迭代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4666761" y="1036591"/>
        <a:ext cx="1025979" cy="887592"/>
      </dsp:txXfrm>
    </dsp:sp>
    <dsp:sp modelId="{6B0FA277-7FCE-4CCD-89CB-F4FEE456522E}">
      <dsp:nvSpPr>
        <dsp:cNvPr id="0" name=""/>
        <dsp:cNvSpPr/>
      </dsp:nvSpPr>
      <dsp:spPr>
        <a:xfrm>
          <a:off x="4256934" y="3121077"/>
          <a:ext cx="706541" cy="608779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120691-E98B-49B8-8C08-928688121D53}">
      <dsp:nvSpPr>
        <dsp:cNvPr id="0" name=""/>
        <dsp:cNvSpPr/>
      </dsp:nvSpPr>
      <dsp:spPr>
        <a:xfrm>
          <a:off x="4412443" y="2421872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辅助 决策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4666761" y="2641887"/>
        <a:ext cx="1025979" cy="887592"/>
      </dsp:txXfrm>
    </dsp:sp>
    <dsp:sp modelId="{D05F4A9A-1783-4820-B80C-A7BDCF8C6E4D}">
      <dsp:nvSpPr>
        <dsp:cNvPr id="0" name=""/>
        <dsp:cNvSpPr/>
      </dsp:nvSpPr>
      <dsp:spPr>
        <a:xfrm>
          <a:off x="2836010" y="3254433"/>
          <a:ext cx="706541" cy="608779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0A6B84-7903-49B2-BD91-09B6EEF13D7A}">
      <dsp:nvSpPr>
        <dsp:cNvPr id="0" name=""/>
        <dsp:cNvSpPr/>
      </dsp:nvSpPr>
      <dsp:spPr>
        <a:xfrm>
          <a:off x="3005023" y="3239362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数据 驱动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3259341" y="3459377"/>
        <a:ext cx="1025979" cy="887592"/>
      </dsp:txXfrm>
    </dsp:sp>
    <dsp:sp modelId="{2B5CA46C-33B1-49D3-87DC-5D27EEB7033B}">
      <dsp:nvSpPr>
        <dsp:cNvPr id="0" name=""/>
        <dsp:cNvSpPr/>
      </dsp:nvSpPr>
      <dsp:spPr>
        <a:xfrm>
          <a:off x="1997918" y="2116797"/>
          <a:ext cx="706541" cy="608779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2C9341-BF9D-4E7C-87ED-CA5EC622B6AE}">
      <dsp:nvSpPr>
        <dsp:cNvPr id="0" name=""/>
        <dsp:cNvSpPr/>
      </dsp:nvSpPr>
      <dsp:spPr>
        <a:xfrm>
          <a:off x="1591068" y="2422785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独立  工作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1845386" y="2642800"/>
        <a:ext cx="1025979" cy="887592"/>
      </dsp:txXfrm>
    </dsp:sp>
    <dsp:sp modelId="{81F236EA-2902-4755-B95C-1DE8B4788DA5}">
      <dsp:nvSpPr>
        <dsp:cNvPr id="0" name=""/>
        <dsp:cNvSpPr/>
      </dsp:nvSpPr>
      <dsp:spPr>
        <a:xfrm>
          <a:off x="1591068" y="814750"/>
          <a:ext cx="1534615" cy="1327622"/>
        </a:xfrm>
        <a:prstGeom prst="hexagon">
          <a:avLst>
            <a:gd name="adj" fmla="val 28570"/>
            <a:gd name="vf" fmla="val 115470"/>
          </a:avLst>
        </a:prstGeom>
        <a:solidFill>
          <a:srgbClr val="D9D9D9">
            <a:alpha val="43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rPr>
            <a:t>自适应</a:t>
          </a:r>
          <a:endParaRPr lang="en-GB" sz="2400" b="1" kern="1200" dirty="0">
            <a:solidFill>
              <a:schemeClr val="bg1"/>
            </a:solidFill>
            <a:latin typeface="本墨绪圆" panose="02000000000000000000" pitchFamily="2" charset="-122"/>
            <a:ea typeface="本墨绪圆" panose="02000000000000000000" pitchFamily="2" charset="-122"/>
          </a:endParaRPr>
        </a:p>
      </dsp:txBody>
      <dsp:txXfrm>
        <a:off x="1845386" y="1034765"/>
        <a:ext cx="1025979" cy="887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594FE-2EA7-4C81-BA1F-0A77829F89A4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FDD2A-D5C1-4D0D-866B-F45E54D38C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8229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2465-1625-4BC5-96B4-0775B011207D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15069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7CF1DD-400E-4561-8520-90AA36F11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D686DB3-B350-4D2B-A927-47B0B81AD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A223B2-114F-4124-A098-452E71EA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6478E8-CF10-4E43-9195-33FA2540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92F33D-E0F3-403E-AADA-8FED69CA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8145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FCFB64-ADA7-42B0-B64C-C1D395A8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9CAEA67-A2FE-4382-A896-BBDCD4DD4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C461F1-09C1-425B-8D62-F9AAF6C68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5703E2C-9616-4B20-823D-9DDF2D427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4C3F62-AC61-46D1-9B6C-7E6715D0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87820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E70442-FC90-4146-AA52-29264B9E6A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71C123-E982-497D-9795-0E1ED3EE1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8AECA5-0B14-491F-85C0-2BF5531A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A2B012-80B9-4F1F-B58F-830D42CE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469820-5880-4AAE-ADA4-6DB4BA0F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44365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375059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391273-D9F2-4C32-9BCB-5DB921C6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58A747-8AE8-4890-868D-36D7764D0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750CD8-A6F4-4E57-B06A-0D95675C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EF344C-0B41-42B1-8498-C76D686B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0B434A-617E-4268-8D23-6686A381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9082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D3602-847E-4853-B7E1-96F8DA68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52889C-E0A3-4412-809D-2A344EB9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E66916-106A-4105-B9B4-72207129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124AE9-FE06-4A2F-BAEE-AA500A3A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37FEB4-C679-460F-AB1F-45DE32FD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9094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B25243-11A6-4F45-8731-0F033599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8F9617-10EE-4DCA-BFD3-1CC47FCC9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64A5ED6-2D70-4C54-ACC1-D517621A2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004C1DF-3CF4-4AB6-8C3A-E8E85161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BE855C-E675-4BA6-8B26-AC1ECB4F0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2D90A8-5366-4FD5-9E10-8966428A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12898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618C14-E26B-4743-B79C-EE6A0FDE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24158-7E0E-4F40-8DE0-8AB36E1C1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CA00D0-E629-4EF5-B82D-88F0812EA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0F40929-0244-45FE-9F44-59FFE5BBD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E3DD1C-37B9-4095-AAC0-37E1277AB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769B5CE-4624-49BA-B497-2349E05F2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A96AB7-B27F-4528-BD09-FF2A5ECC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461BB19-12E6-4F0A-B6F4-CD20EA1F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1494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9AC0A8-B54D-4B58-956D-6569680D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7DC27EE-A2EC-4A81-BAC7-4B00E7C3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5F3158-3EB3-460B-B6EB-73C1B9E3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0D712A4-F5B6-481F-8D7D-AEE9A056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59918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55D505-E6CC-40D9-9FBD-FE75181B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46F5955-5F0A-46B4-B61E-95B9A9AB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687C4A-ADB9-4CA8-8BA9-957089CF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5385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85E827-7C97-4B92-A6B2-A8DF8CF25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19BF19-B544-4EA7-A3F1-9E4B935F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A92DBDB-F341-47E7-99B5-B56F48E9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AC39E7-75CB-40FA-B0B0-B82266E1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B38CD12-F3EB-4CC7-9D22-CAE4ABE3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E63B1F-B03F-4C36-A871-68F91FE8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2597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FBFFB-A34A-4C0C-935E-595349ED5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ED3CAAB-B18D-4CC9-8320-888B80B204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E40FD5-0748-4B23-A677-14D901A1C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838035-02FF-4964-A730-0426751C4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62F306-2F61-448B-A851-517F9469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4BC2C7-2370-4AF4-BD0E-F5AD5EED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234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9ED3292-C5D0-44B7-843F-4A8BD90E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7EEAC9-52B8-4202-A1A8-239B3B782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5DA705-E8AD-42D1-8D89-8522119BA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E405F-8F44-40B1-95AF-2999D1843BEB}" type="datetimeFigureOut">
              <a:rPr lang="en-GB" smtClean="0"/>
              <a:pPr/>
              <a:t>10/04/2019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D7FC2DD-E7D1-49D6-BF7B-6CC0744F0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32359C-08DA-4255-BDE8-20FF13EB7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7F046-1A8C-4FA8-9EBC-6A01CDD1E4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080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911D568-5C7B-4F99-88D8-90975BA05C81}"/>
              </a:ext>
            </a:extLst>
          </p:cNvPr>
          <p:cNvSpPr/>
          <p:nvPr/>
        </p:nvSpPr>
        <p:spPr>
          <a:xfrm>
            <a:off x="1016267" y="3208894"/>
            <a:ext cx="46025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60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endParaRPr lang="en-GB" altLang="zh-CN" sz="8000" b="1" cap="none" spc="60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E986459-7E85-49E0-8817-B8690D7B9E3D}"/>
              </a:ext>
            </a:extLst>
          </p:cNvPr>
          <p:cNvSpPr/>
          <p:nvPr/>
        </p:nvSpPr>
        <p:spPr>
          <a:xfrm>
            <a:off x="6929291" y="2321004"/>
            <a:ext cx="44294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1" cap="none" spc="0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AI × Decision Science</a:t>
            </a:r>
            <a:endParaRPr lang="en-GB" altLang="zh-CN" sz="3000" b="1" cap="none" spc="0" dirty="0">
              <a:ln w="28575">
                <a:noFill/>
                <a:prstDash val="solid"/>
              </a:ln>
              <a:solidFill>
                <a:srgbClr val="EAD0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  <a:p>
            <a:pPr algn="ctr"/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人工智能 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×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rgbClr val="05E1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决策科学</a:t>
            </a:r>
            <a:endParaRPr lang="en-GB" altLang="zh-CN" sz="36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BE3059C-41C1-4672-83A8-406160B37524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88F06D-129B-451F-A3B9-0117E78B2CF0}"/>
              </a:ext>
            </a:extLst>
          </p:cNvPr>
          <p:cNvSpPr/>
          <p:nvPr/>
        </p:nvSpPr>
        <p:spPr>
          <a:xfrm>
            <a:off x="6096000" y="35833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Customized Full - Stack Solutions</a:t>
            </a:r>
          </a:p>
          <a:p>
            <a:pPr algn="ctr"/>
            <a:r>
              <a:rPr lang="zh-CN" altLang="en-US" sz="27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定制化 全方位 企业解决方案</a:t>
            </a:r>
            <a:endParaRPr lang="en-GB" altLang="zh-CN" sz="27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CA38E6-3644-4FB3-9931-86463075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68" t="57124" r="15398" b="25621"/>
          <a:stretch/>
        </p:blipFill>
        <p:spPr>
          <a:xfrm>
            <a:off x="1016267" y="2173222"/>
            <a:ext cx="4590289" cy="1183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2700" y="4533900"/>
            <a:ext cx="39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E9AB"/>
                </a:solidFill>
              </a:rPr>
              <a:t>中国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·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深圳 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| 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英国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·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伦敦</a:t>
            </a:r>
            <a:endParaRPr lang="zh-CN" altLang="en-US" sz="2400" b="1" dirty="0">
              <a:solidFill>
                <a:srgbClr val="FFE9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500" y="4978400"/>
            <a:ext cx="398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E9AB"/>
                </a:solidFill>
              </a:rPr>
              <a:t>SHENZHEN| </a:t>
            </a:r>
            <a:r>
              <a:rPr lang="en-US" altLang="zh-CN" sz="2000" b="1" dirty="0" smtClean="0">
                <a:solidFill>
                  <a:srgbClr val="FFE9AB"/>
                </a:solidFill>
              </a:rPr>
              <a:t>LONDON</a:t>
            </a:r>
            <a:endParaRPr lang="zh-CN" altLang="en-US" sz="2000" b="1" dirty="0">
              <a:solidFill>
                <a:srgbClr val="FFE9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6544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71411F-8D77-452A-B2D9-8893C61F289B}"/>
              </a:ext>
            </a:extLst>
          </p:cNvPr>
          <p:cNvSpPr/>
          <p:nvPr/>
        </p:nvSpPr>
        <p:spPr>
          <a:xfrm>
            <a:off x="1846217" y="2721114"/>
            <a:ext cx="6747202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Optimization</a:t>
            </a:r>
            <a:r>
              <a:rPr lang="zh-CN" altLang="en-US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 </a:t>
            </a:r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Design</a:t>
            </a: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优化设计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02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Current Problem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企业瓶颈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1">
            <a:extLst>
              <a:ext uri="{FF2B5EF4-FFF2-40B4-BE49-F238E27FC236}">
                <a16:creationId xmlns:a16="http://schemas.microsoft.com/office/drawing/2014/main" xmlns="" id="{C431E492-6BE9-4C3D-8F82-472548A97E21}"/>
              </a:ext>
            </a:extLst>
          </p:cNvPr>
          <p:cNvGrpSpPr>
            <a:grpSpLocks/>
          </p:cNvGrpSpPr>
          <p:nvPr/>
        </p:nvGrpSpPr>
        <p:grpSpPr bwMode="auto">
          <a:xfrm>
            <a:off x="5149147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0" name="任意多边形 14">
              <a:extLst>
                <a:ext uri="{FF2B5EF4-FFF2-40B4-BE49-F238E27FC236}">
                  <a16:creationId xmlns:a16="http://schemas.microsoft.com/office/drawing/2014/main" xmlns="" id="{B10DDDA8-05D5-479D-9565-B5EE90D9A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库管运输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亟待提高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1" name="椭圆 15">
              <a:extLst>
                <a:ext uri="{FF2B5EF4-FFF2-40B4-BE49-F238E27FC236}">
                  <a16:creationId xmlns:a16="http://schemas.microsoft.com/office/drawing/2014/main" xmlns="" id="{82428731-320A-4B62-BC61-E9353DEB9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2" name="任意多边形 16">
              <a:extLst>
                <a:ext uri="{FF2B5EF4-FFF2-40B4-BE49-F238E27FC236}">
                  <a16:creationId xmlns:a16="http://schemas.microsoft.com/office/drawing/2014/main" xmlns="" id="{A9D1ED7F-5D23-4194-9C2D-4C3747586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3" name="椭圆 17">
              <a:extLst>
                <a:ext uri="{FF2B5EF4-FFF2-40B4-BE49-F238E27FC236}">
                  <a16:creationId xmlns:a16="http://schemas.microsoft.com/office/drawing/2014/main" xmlns="" id="{51A86025-399E-4A09-95E8-04B1051C3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15" name="组合 1">
            <a:extLst>
              <a:ext uri="{FF2B5EF4-FFF2-40B4-BE49-F238E27FC236}">
                <a16:creationId xmlns:a16="http://schemas.microsoft.com/office/drawing/2014/main" xmlns="" id="{E2B6CE2C-F30F-4FC3-AC9B-F9EAE82211AB}"/>
              </a:ext>
            </a:extLst>
          </p:cNvPr>
          <p:cNvGrpSpPr>
            <a:grpSpLocks/>
          </p:cNvGrpSpPr>
          <p:nvPr/>
        </p:nvGrpSpPr>
        <p:grpSpPr bwMode="auto">
          <a:xfrm>
            <a:off x="8251473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6" name="任意多边形 14">
              <a:extLst>
                <a:ext uri="{FF2B5EF4-FFF2-40B4-BE49-F238E27FC236}">
                  <a16:creationId xmlns:a16="http://schemas.microsoft.com/office/drawing/2014/main" xmlns="" id="{979FFE68-ECD2-4767-A87A-2C6D43039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人员安排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产生内耗</a:t>
              </a:r>
              <a:endParaRPr lang="en-US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7" name="椭圆 15">
              <a:extLst>
                <a:ext uri="{FF2B5EF4-FFF2-40B4-BE49-F238E27FC236}">
                  <a16:creationId xmlns:a16="http://schemas.microsoft.com/office/drawing/2014/main" xmlns="" id="{4F7406D9-FE45-4A63-A179-74E6AA62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8" name="任意多边形 16">
              <a:extLst>
                <a:ext uri="{FF2B5EF4-FFF2-40B4-BE49-F238E27FC236}">
                  <a16:creationId xmlns:a16="http://schemas.microsoft.com/office/drawing/2014/main" xmlns="" id="{B2C12F32-8FD3-43EE-95AD-B6EF74DB1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19" name="椭圆 17">
              <a:extLst>
                <a:ext uri="{FF2B5EF4-FFF2-40B4-BE49-F238E27FC236}">
                  <a16:creationId xmlns:a16="http://schemas.microsoft.com/office/drawing/2014/main" xmlns="" id="{DCAA18E4-103C-42EA-BF7E-C758E6AA4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20" name="组合 1">
            <a:extLst>
              <a:ext uri="{FF2B5EF4-FFF2-40B4-BE49-F238E27FC236}">
                <a16:creationId xmlns:a16="http://schemas.microsoft.com/office/drawing/2014/main" xmlns="" id="{0FF4A271-5818-40B8-8034-8FCDFC113FA5}"/>
              </a:ext>
            </a:extLst>
          </p:cNvPr>
          <p:cNvGrpSpPr>
            <a:grpSpLocks/>
          </p:cNvGrpSpPr>
          <p:nvPr/>
        </p:nvGrpSpPr>
        <p:grpSpPr bwMode="auto">
          <a:xfrm>
            <a:off x="2046821" y="3553363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21" name="任意多边形 14">
              <a:extLst>
                <a:ext uri="{FF2B5EF4-FFF2-40B4-BE49-F238E27FC236}">
                  <a16:creationId xmlns:a16="http://schemas.microsoft.com/office/drawing/2014/main" xmlns="" id="{55442D77-D150-4D8C-9727-78905CA3B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企业资源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利用率低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22" name="椭圆 15">
              <a:extLst>
                <a:ext uri="{FF2B5EF4-FFF2-40B4-BE49-F238E27FC236}">
                  <a16:creationId xmlns:a16="http://schemas.microsoft.com/office/drawing/2014/main" xmlns="" id="{C0649418-FEBA-4B0D-8DC9-02705D7E9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3" name="任意多边形 16">
              <a:extLst>
                <a:ext uri="{FF2B5EF4-FFF2-40B4-BE49-F238E27FC236}">
                  <a16:creationId xmlns:a16="http://schemas.microsoft.com/office/drawing/2014/main" xmlns="" id="{C5C5A5B1-6CAA-4B21-9C64-3231A3838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4" name="椭圆 17">
              <a:extLst>
                <a:ext uri="{FF2B5EF4-FFF2-40B4-BE49-F238E27FC236}">
                  <a16:creationId xmlns:a16="http://schemas.microsoft.com/office/drawing/2014/main" xmlns="" id="{6B283A01-B6A1-427F-B1A6-B7A14ADD7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25" name="组合 1">
            <a:extLst>
              <a:ext uri="{FF2B5EF4-FFF2-40B4-BE49-F238E27FC236}">
                <a16:creationId xmlns:a16="http://schemas.microsoft.com/office/drawing/2014/main" xmlns="" id="{E70B99D0-95DA-48DB-8853-8A515E50B201}"/>
              </a:ext>
            </a:extLst>
          </p:cNvPr>
          <p:cNvGrpSpPr>
            <a:grpSpLocks/>
          </p:cNvGrpSpPr>
          <p:nvPr/>
        </p:nvGrpSpPr>
        <p:grpSpPr bwMode="auto">
          <a:xfrm>
            <a:off x="3560704" y="1865698"/>
            <a:ext cx="1893705" cy="2520485"/>
            <a:chOff x="0" y="0"/>
            <a:chExt cx="1899426" cy="2528808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26" name="任意多边形 14">
              <a:extLst>
                <a:ext uri="{FF2B5EF4-FFF2-40B4-BE49-F238E27FC236}">
                  <a16:creationId xmlns:a16="http://schemas.microsoft.com/office/drawing/2014/main" xmlns="" id="{FCF03F94-ACA4-4EFF-9FF7-00A23A7A9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1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利润率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提升困难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27" name="椭圆 15">
              <a:extLst>
                <a:ext uri="{FF2B5EF4-FFF2-40B4-BE49-F238E27FC236}">
                  <a16:creationId xmlns:a16="http://schemas.microsoft.com/office/drawing/2014/main" xmlns="" id="{827D7F8C-B682-4B61-84F2-9F4DC501F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8" name="任意多边形 16">
              <a:extLst>
                <a:ext uri="{FF2B5EF4-FFF2-40B4-BE49-F238E27FC236}">
                  <a16:creationId xmlns:a16="http://schemas.microsoft.com/office/drawing/2014/main" xmlns="" id="{8C6358CF-B312-4265-B777-371B14810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9" name="椭圆 17">
              <a:extLst>
                <a:ext uri="{FF2B5EF4-FFF2-40B4-BE49-F238E27FC236}">
                  <a16:creationId xmlns:a16="http://schemas.microsoft.com/office/drawing/2014/main" xmlns="" id="{7D0E251C-15D0-4DBC-AD33-C3D57D8F2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  <p:grpSp>
        <p:nvGrpSpPr>
          <p:cNvPr id="30" name="组合 1">
            <a:extLst>
              <a:ext uri="{FF2B5EF4-FFF2-40B4-BE49-F238E27FC236}">
                <a16:creationId xmlns:a16="http://schemas.microsoft.com/office/drawing/2014/main" xmlns="" id="{0831492F-76F1-4B4D-BA51-B2DDA72F6984}"/>
              </a:ext>
            </a:extLst>
          </p:cNvPr>
          <p:cNvGrpSpPr>
            <a:grpSpLocks/>
          </p:cNvGrpSpPr>
          <p:nvPr/>
        </p:nvGrpSpPr>
        <p:grpSpPr bwMode="auto">
          <a:xfrm>
            <a:off x="6771737" y="1861136"/>
            <a:ext cx="1893705" cy="2520484"/>
            <a:chOff x="0" y="0"/>
            <a:chExt cx="1899426" cy="2528807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31" name="任意多边形 14">
              <a:extLst>
                <a:ext uri="{FF2B5EF4-FFF2-40B4-BE49-F238E27FC236}">
                  <a16:creationId xmlns:a16="http://schemas.microsoft.com/office/drawing/2014/main" xmlns="" id="{2A080B93-F332-4AB4-A469-6F770B0C8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26127"/>
              <a:ext cx="1899426" cy="1902680"/>
            </a:xfrm>
            <a:custGeom>
              <a:avLst/>
              <a:gdLst>
                <a:gd name="T0" fmla="*/ 1060266 w 2116873"/>
                <a:gd name="T1" fmla="*/ 0 h 2120501"/>
                <a:gd name="T2" fmla="*/ 1060718 w 2116873"/>
                <a:gd name="T3" fmla="*/ 476 h 2120501"/>
                <a:gd name="T4" fmla="*/ 1060912 w 2116873"/>
                <a:gd name="T5" fmla="*/ 292 h 2120501"/>
                <a:gd name="T6" fmla="*/ 1060911 w 2116873"/>
                <a:gd name="T7" fmla="*/ 679 h 2120501"/>
                <a:gd name="T8" fmla="*/ 2116873 w 2116873"/>
                <a:gd name="T9" fmla="*/ 1113524 h 2120501"/>
                <a:gd name="T10" fmla="*/ 1056610 w 2116873"/>
                <a:gd name="T11" fmla="*/ 2119593 h 2120501"/>
                <a:gd name="T12" fmla="*/ 1056608 w 2116873"/>
                <a:gd name="T13" fmla="*/ 2120501 h 2120501"/>
                <a:gd name="T14" fmla="*/ 1056156 w 2116873"/>
                <a:gd name="T15" fmla="*/ 2120024 h 2120501"/>
                <a:gd name="T16" fmla="*/ 1055962 w 2116873"/>
                <a:gd name="T17" fmla="*/ 2120208 h 2120501"/>
                <a:gd name="T18" fmla="*/ 1055962 w 2116873"/>
                <a:gd name="T19" fmla="*/ 2119820 h 2120501"/>
                <a:gd name="T20" fmla="*/ 0 w 2116873"/>
                <a:gd name="T21" fmla="*/ 1006976 h 2120501"/>
                <a:gd name="T22" fmla="*/ 1060264 w 2116873"/>
                <a:gd name="T23" fmla="*/ 907 h 21205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16873"/>
                <a:gd name="T37" fmla="*/ 0 h 2120501"/>
                <a:gd name="T38" fmla="*/ 2116873 w 2116873"/>
                <a:gd name="T39" fmla="*/ 2120501 h 21205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生产流程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  <a:p>
              <a:pPr algn="ctr"/>
              <a:r>
                <a:rPr lang="zh-CN" altLang="en-US" sz="2400" b="1" dirty="0">
                  <a:solidFill>
                    <a:srgbClr val="F6EDA7"/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rPr>
                <a:t>效率低</a:t>
              </a:r>
              <a:endParaRPr lang="en-GB" altLang="zh-CN" sz="2400" b="1" dirty="0">
                <a:solidFill>
                  <a:srgbClr val="F6EDA7"/>
                </a:solidFill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32" name="椭圆 15">
              <a:extLst>
                <a:ext uri="{FF2B5EF4-FFF2-40B4-BE49-F238E27FC236}">
                  <a16:creationId xmlns:a16="http://schemas.microsoft.com/office/drawing/2014/main" xmlns="" id="{E282073F-966B-437E-9C54-6EDD410B3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440" y="745378"/>
              <a:ext cx="237975" cy="237975"/>
            </a:xfrm>
            <a:prstGeom prst="ellipse">
              <a:avLst/>
            </a:prstGeom>
            <a:solidFill>
              <a:srgbClr val="FFFFFF"/>
            </a:solidFill>
            <a:ln w="508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3" name="任意多边形 16">
              <a:extLst>
                <a:ext uri="{FF2B5EF4-FFF2-40B4-BE49-F238E27FC236}">
                  <a16:creationId xmlns:a16="http://schemas.microsoft.com/office/drawing/2014/main" xmlns="" id="{BB608853-6178-4A63-92A9-0310ED105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055" y="101769"/>
              <a:ext cx="215866" cy="662465"/>
            </a:xfrm>
            <a:custGeom>
              <a:avLst/>
              <a:gdLst>
                <a:gd name="T0" fmla="*/ 193176 w 391910"/>
                <a:gd name="T1" fmla="*/ 1167549 h 1202719"/>
                <a:gd name="T2" fmla="*/ 5607 w 391910"/>
                <a:gd name="T3" fmla="*/ 171088 h 1202719"/>
                <a:gd name="T4" fmla="*/ 380745 w 391910"/>
                <a:gd name="T5" fmla="*/ 100750 h 1202719"/>
                <a:gd name="T6" fmla="*/ 298684 w 391910"/>
                <a:gd name="T7" fmla="*/ 1202719 h 12027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1910"/>
                <a:gd name="T13" fmla="*/ 0 h 1202719"/>
                <a:gd name="T14" fmla="*/ 391910 w 391910"/>
                <a:gd name="T15" fmla="*/ 1202719 h 12027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>
              <a:solidFill>
                <a:srgbClr val="D8D8D8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4" name="椭圆 17">
              <a:extLst>
                <a:ext uri="{FF2B5EF4-FFF2-40B4-BE49-F238E27FC236}">
                  <a16:creationId xmlns:a16="http://schemas.microsoft.com/office/drawing/2014/main" xmlns="" id="{D7CE650A-4C58-4F1D-9140-D2EC61287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680" y="0"/>
              <a:ext cx="203549" cy="203549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D8D8D8"/>
              </a:solidFill>
              <a:bevel/>
              <a:headEnd/>
              <a:tailEnd/>
            </a:ln>
          </p:spPr>
          <p:txBody>
            <a:bodyPr lIns="68580" tIns="34290" rIns="68580" bIns="34290"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1119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Business Value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优化价值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直接连接符 16">
            <a:extLst>
              <a:ext uri="{FF2B5EF4-FFF2-40B4-BE49-F238E27FC236}">
                <a16:creationId xmlns:a16="http://schemas.microsoft.com/office/drawing/2014/main" xmlns="" id="{06FE3963-CDB9-4167-8EE4-A1F2700202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88958" y="4474838"/>
            <a:ext cx="531671" cy="1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5" name="组合 19">
            <a:extLst>
              <a:ext uri="{FF2B5EF4-FFF2-40B4-BE49-F238E27FC236}">
                <a16:creationId xmlns:a16="http://schemas.microsoft.com/office/drawing/2014/main" xmlns="" id="{59A3CB00-93F2-45BA-9528-819A21E6EC1B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561993" y="5564823"/>
            <a:ext cx="1009973" cy="190149"/>
            <a:chOff x="0" y="0"/>
            <a:chExt cx="1505426" cy="262890"/>
          </a:xfrm>
        </p:grpSpPr>
        <p:sp>
          <p:nvSpPr>
            <p:cNvPr id="7" name="直接连接符 20">
              <a:extLst>
                <a:ext uri="{FF2B5EF4-FFF2-40B4-BE49-F238E27FC236}">
                  <a16:creationId xmlns:a16="http://schemas.microsoft.com/office/drawing/2014/main" xmlns="" id="{B3C49D05-BC0A-41C3-A812-2E697C7D1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8" name="直接连接符 21">
              <a:extLst>
                <a:ext uri="{FF2B5EF4-FFF2-40B4-BE49-F238E27FC236}">
                  <a16:creationId xmlns:a16="http://schemas.microsoft.com/office/drawing/2014/main" xmlns="" id="{BEC17F28-9675-448C-BEBE-FA876E655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sp>
        <p:nvSpPr>
          <p:cNvPr id="9" name="直接连接符 17">
            <a:extLst>
              <a:ext uri="{FF2B5EF4-FFF2-40B4-BE49-F238E27FC236}">
                <a16:creationId xmlns:a16="http://schemas.microsoft.com/office/drawing/2014/main" xmlns="" id="{5A5150F3-95B4-4095-B337-3894A30C5E0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83164" y="4473280"/>
            <a:ext cx="614174" cy="1558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" name="直接连接符 14">
            <a:extLst>
              <a:ext uri="{FF2B5EF4-FFF2-40B4-BE49-F238E27FC236}">
                <a16:creationId xmlns:a16="http://schemas.microsoft.com/office/drawing/2014/main" xmlns="" id="{95774950-E111-4ECC-988B-42AD3C4E8D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667043" y="3125767"/>
            <a:ext cx="530295" cy="1"/>
          </a:xfrm>
          <a:prstGeom prst="line">
            <a:avLst/>
          </a:prstGeom>
          <a:noFill/>
          <a:ln w="12700" cap="flat" cmpd="sng">
            <a:solidFill>
              <a:schemeClr val="bg1">
                <a:lumMod val="95000"/>
              </a:scheme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68577" tIns="34289" rIns="68577" bIns="34289"/>
          <a:lstStyle/>
          <a:p>
            <a:endParaRPr lang="zh-CN" altLang="en-US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11" name="组合 13">
            <a:extLst>
              <a:ext uri="{FF2B5EF4-FFF2-40B4-BE49-F238E27FC236}">
                <a16:creationId xmlns:a16="http://schemas.microsoft.com/office/drawing/2014/main" xmlns="" id="{387A0A58-8EF0-46F0-8544-EBFA1760B14A}"/>
              </a:ext>
            </a:extLst>
          </p:cNvPr>
          <p:cNvGrpSpPr>
            <a:grpSpLocks/>
          </p:cNvGrpSpPr>
          <p:nvPr/>
        </p:nvGrpSpPr>
        <p:grpSpPr bwMode="auto">
          <a:xfrm>
            <a:off x="4405452" y="1896972"/>
            <a:ext cx="1193893" cy="257170"/>
            <a:chOff x="0" y="0"/>
            <a:chExt cx="1505426" cy="262890"/>
          </a:xfrm>
        </p:grpSpPr>
        <p:sp>
          <p:nvSpPr>
            <p:cNvPr id="12" name="直接连接符 9">
              <a:extLst>
                <a:ext uri="{FF2B5EF4-FFF2-40B4-BE49-F238E27FC236}">
                  <a16:creationId xmlns:a16="http://schemas.microsoft.com/office/drawing/2014/main" xmlns="" id="{A62CA8CF-4DE8-47A1-BEA3-8874BF8C2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13" name="直接连接符 12">
              <a:extLst>
                <a:ext uri="{FF2B5EF4-FFF2-40B4-BE49-F238E27FC236}">
                  <a16:creationId xmlns:a16="http://schemas.microsoft.com/office/drawing/2014/main" xmlns="" id="{CF783D9F-C8BA-4A3F-A046-F54244FC6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grpSp>
        <p:nvGrpSpPr>
          <p:cNvPr id="14" name="组合 11">
            <a:extLst>
              <a:ext uri="{FF2B5EF4-FFF2-40B4-BE49-F238E27FC236}">
                <a16:creationId xmlns:a16="http://schemas.microsoft.com/office/drawing/2014/main" xmlns="" id="{EA5492F4-7463-4787-9DD6-2442E45EBBF6}"/>
              </a:ext>
            </a:extLst>
          </p:cNvPr>
          <p:cNvGrpSpPr>
            <a:grpSpLocks/>
          </p:cNvGrpSpPr>
          <p:nvPr/>
        </p:nvGrpSpPr>
        <p:grpSpPr bwMode="auto">
          <a:xfrm>
            <a:off x="6807535" y="2587607"/>
            <a:ext cx="1181423" cy="1031797"/>
            <a:chOff x="0" y="0"/>
            <a:chExt cx="1203960" cy="1051560"/>
          </a:xfrm>
        </p:grpSpPr>
        <p:sp>
          <p:nvSpPr>
            <p:cNvPr id="15" name="六边形 1">
              <a:extLst>
                <a:ext uri="{FF2B5EF4-FFF2-40B4-BE49-F238E27FC236}">
                  <a16:creationId xmlns:a16="http://schemas.microsoft.com/office/drawing/2014/main" xmlns="" id="{A33E3A66-6EDB-48D3-8430-D6F82DC3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16" name="文本框 43">
              <a:extLst>
                <a:ext uri="{FF2B5EF4-FFF2-40B4-BE49-F238E27FC236}">
                  <a16:creationId xmlns:a16="http://schemas.microsoft.com/office/drawing/2014/main" xmlns="" id="{C2BD4F93-D64B-4315-AC66-D2FC9EFB6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5" y="282221"/>
              <a:ext cx="820725" cy="56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02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17" name="组合 10">
            <a:extLst>
              <a:ext uri="{FF2B5EF4-FFF2-40B4-BE49-F238E27FC236}">
                <a16:creationId xmlns:a16="http://schemas.microsoft.com/office/drawing/2014/main" xmlns="" id="{97F1832E-3FB8-437C-AB11-DD7A04AA2173}"/>
              </a:ext>
            </a:extLst>
          </p:cNvPr>
          <p:cNvGrpSpPr>
            <a:grpSpLocks/>
          </p:cNvGrpSpPr>
          <p:nvPr/>
        </p:nvGrpSpPr>
        <p:grpSpPr bwMode="auto">
          <a:xfrm>
            <a:off x="5482364" y="1891767"/>
            <a:ext cx="1182982" cy="1031797"/>
            <a:chOff x="0" y="0"/>
            <a:chExt cx="1203960" cy="1051560"/>
          </a:xfrm>
        </p:grpSpPr>
        <p:sp>
          <p:nvSpPr>
            <p:cNvPr id="18" name="六边形 7">
              <a:extLst>
                <a:ext uri="{FF2B5EF4-FFF2-40B4-BE49-F238E27FC236}">
                  <a16:creationId xmlns:a16="http://schemas.microsoft.com/office/drawing/2014/main" xmlns="" id="{59213B4F-03FD-46CD-BE4B-556D363DD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19" name="文本框 44">
              <a:extLst>
                <a:ext uri="{FF2B5EF4-FFF2-40B4-BE49-F238E27FC236}">
                  <a16:creationId xmlns:a16="http://schemas.microsoft.com/office/drawing/2014/main" xmlns="" id="{26571AA6-E056-4434-832C-BB21D32ED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0" y="189265"/>
              <a:ext cx="882327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01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0" name="组合 18">
            <a:extLst>
              <a:ext uri="{FF2B5EF4-FFF2-40B4-BE49-F238E27FC236}">
                <a16:creationId xmlns:a16="http://schemas.microsoft.com/office/drawing/2014/main" xmlns="" id="{602B7912-56DB-4968-A21C-07CB273850CD}"/>
              </a:ext>
            </a:extLst>
          </p:cNvPr>
          <p:cNvGrpSpPr>
            <a:grpSpLocks/>
          </p:cNvGrpSpPr>
          <p:nvPr/>
        </p:nvGrpSpPr>
        <p:grpSpPr bwMode="auto">
          <a:xfrm>
            <a:off x="6807532" y="3961505"/>
            <a:ext cx="1181425" cy="1031797"/>
            <a:chOff x="1510852" y="0"/>
            <a:chExt cx="1203960" cy="1051560"/>
          </a:xfrm>
        </p:grpSpPr>
        <p:sp>
          <p:nvSpPr>
            <p:cNvPr id="21" name="六边形 5">
              <a:extLst>
                <a:ext uri="{FF2B5EF4-FFF2-40B4-BE49-F238E27FC236}">
                  <a16:creationId xmlns:a16="http://schemas.microsoft.com/office/drawing/2014/main" xmlns="" id="{2B42C844-F734-4CD7-8EEB-0B63D1967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0852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2" name="文本框 45">
              <a:extLst>
                <a:ext uri="{FF2B5EF4-FFF2-40B4-BE49-F238E27FC236}">
                  <a16:creationId xmlns:a16="http://schemas.microsoft.com/office/drawing/2014/main" xmlns="" id="{CF1A8BE8-545E-4128-A1D5-FB9866156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641" y="192473"/>
              <a:ext cx="926211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03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3" name="组合 41">
            <a:extLst>
              <a:ext uri="{FF2B5EF4-FFF2-40B4-BE49-F238E27FC236}">
                <a16:creationId xmlns:a16="http://schemas.microsoft.com/office/drawing/2014/main" xmlns="" id="{5625B1B1-BC95-4265-A473-7FAA4E725D58}"/>
              </a:ext>
            </a:extLst>
          </p:cNvPr>
          <p:cNvGrpSpPr>
            <a:grpSpLocks/>
          </p:cNvGrpSpPr>
          <p:nvPr/>
        </p:nvGrpSpPr>
        <p:grpSpPr bwMode="auto">
          <a:xfrm>
            <a:off x="4197803" y="3961505"/>
            <a:ext cx="1181423" cy="1031797"/>
            <a:chOff x="0" y="0"/>
            <a:chExt cx="1203960" cy="1051560"/>
          </a:xfrm>
        </p:grpSpPr>
        <p:sp>
          <p:nvSpPr>
            <p:cNvPr id="24" name="六边形 4">
              <a:extLst>
                <a:ext uri="{FF2B5EF4-FFF2-40B4-BE49-F238E27FC236}">
                  <a16:creationId xmlns:a16="http://schemas.microsoft.com/office/drawing/2014/main" xmlns="" id="{FE8EF7EF-B19A-4CB5-B319-684B82331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5" name="文本框 46">
              <a:extLst>
                <a:ext uri="{FF2B5EF4-FFF2-40B4-BE49-F238E27FC236}">
                  <a16:creationId xmlns:a16="http://schemas.microsoft.com/office/drawing/2014/main" xmlns="" id="{3C55E0DF-669D-4EFD-A63E-3259A0723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7" y="206507"/>
              <a:ext cx="820725" cy="632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05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6" name="组合 22">
            <a:extLst>
              <a:ext uri="{FF2B5EF4-FFF2-40B4-BE49-F238E27FC236}">
                <a16:creationId xmlns:a16="http://schemas.microsoft.com/office/drawing/2014/main" xmlns="" id="{B42AACAA-2682-4886-A82C-226D6E3082AF}"/>
              </a:ext>
            </a:extLst>
          </p:cNvPr>
          <p:cNvGrpSpPr>
            <a:grpSpLocks/>
          </p:cNvGrpSpPr>
          <p:nvPr/>
        </p:nvGrpSpPr>
        <p:grpSpPr bwMode="auto">
          <a:xfrm>
            <a:off x="4203609" y="2628767"/>
            <a:ext cx="1182981" cy="1031797"/>
            <a:chOff x="0" y="0"/>
            <a:chExt cx="1203960" cy="1051560"/>
          </a:xfrm>
        </p:grpSpPr>
        <p:sp>
          <p:nvSpPr>
            <p:cNvPr id="27" name="六边形 3">
              <a:extLst>
                <a:ext uri="{FF2B5EF4-FFF2-40B4-BE49-F238E27FC236}">
                  <a16:creationId xmlns:a16="http://schemas.microsoft.com/office/drawing/2014/main" xmlns="" id="{BD0311AD-7E4E-469B-AAC9-AD45FEADB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28" name="文本框 47">
              <a:extLst>
                <a:ext uri="{FF2B5EF4-FFF2-40B4-BE49-F238E27FC236}">
                  <a16:creationId xmlns:a16="http://schemas.microsoft.com/office/drawing/2014/main" xmlns="" id="{F1F1A3C6-FA94-421B-9F63-2194FA53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73" y="266510"/>
              <a:ext cx="820724" cy="564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06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grpSp>
        <p:nvGrpSpPr>
          <p:cNvPr id="29" name="组合 66">
            <a:extLst>
              <a:ext uri="{FF2B5EF4-FFF2-40B4-BE49-F238E27FC236}">
                <a16:creationId xmlns:a16="http://schemas.microsoft.com/office/drawing/2014/main" xmlns="" id="{BAE17DBE-FC07-4D67-B2C1-1AB7AE258E5B}"/>
              </a:ext>
            </a:extLst>
          </p:cNvPr>
          <p:cNvGrpSpPr>
            <a:grpSpLocks/>
          </p:cNvGrpSpPr>
          <p:nvPr/>
        </p:nvGrpSpPr>
        <p:grpSpPr bwMode="auto">
          <a:xfrm>
            <a:off x="5542209" y="4721616"/>
            <a:ext cx="1182982" cy="1033356"/>
            <a:chOff x="0" y="0"/>
            <a:chExt cx="1203960" cy="1051560"/>
          </a:xfrm>
        </p:grpSpPr>
        <p:sp>
          <p:nvSpPr>
            <p:cNvPr id="30" name="六边形 8">
              <a:extLst>
                <a:ext uri="{FF2B5EF4-FFF2-40B4-BE49-F238E27FC236}">
                  <a16:creationId xmlns:a16="http://schemas.microsoft.com/office/drawing/2014/main" xmlns="" id="{0B2B4D1D-43C3-41E8-B630-0C6E4A958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203960" cy="1051560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F2F2F2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  <p:sp>
          <p:nvSpPr>
            <p:cNvPr id="31" name="文本框 48">
              <a:extLst>
                <a:ext uri="{FF2B5EF4-FFF2-40B4-BE49-F238E27FC236}">
                  <a16:creationId xmlns:a16="http://schemas.microsoft.com/office/drawing/2014/main" xmlns="" id="{8A4147A8-2BF3-4213-B062-B74C96798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618" y="276366"/>
              <a:ext cx="820723" cy="563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Arial" pitchFamily="34" charset="0"/>
                </a:rPr>
                <a:t>04</a:t>
              </a:r>
              <a:endParaRPr lang="zh-CN" altLang="en-US" sz="3000" baseline="-30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Arial" pitchFamily="34" charset="0"/>
              </a:endParaRPr>
            </a:p>
          </p:txBody>
        </p:sp>
      </p:grpSp>
      <p:sp>
        <p:nvSpPr>
          <p:cNvPr id="33" name="六边形 6">
            <a:extLst>
              <a:ext uri="{FF2B5EF4-FFF2-40B4-BE49-F238E27FC236}">
                <a16:creationId xmlns:a16="http://schemas.microsoft.com/office/drawing/2014/main" xmlns="" id="{3A86D647-6393-476B-8263-059D7563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9409" y="3017273"/>
            <a:ext cx="1853181" cy="1563281"/>
          </a:xfrm>
          <a:prstGeom prst="hexagon">
            <a:avLst>
              <a:gd name="adj" fmla="val 24998"/>
              <a:gd name="vf" fmla="val 115470"/>
            </a:avLst>
          </a:prstGeom>
          <a:solidFill>
            <a:srgbClr val="F2F2F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Arial" pitchFamily="34" charset="0"/>
            </a:endParaRPr>
          </a:p>
        </p:txBody>
      </p:sp>
      <p:sp>
        <p:nvSpPr>
          <p:cNvPr id="42" name="矩形 47">
            <a:extLst>
              <a:ext uri="{FF2B5EF4-FFF2-40B4-BE49-F238E27FC236}">
                <a16:creationId xmlns:a16="http://schemas.microsoft.com/office/drawing/2014/main" xmlns="" id="{9FBBE24D-DB22-4128-80B5-369186E9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240" y="1657579"/>
            <a:ext cx="2119702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可持续、可进化的策略输出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矩形 47">
            <a:extLst>
              <a:ext uri="{FF2B5EF4-FFF2-40B4-BE49-F238E27FC236}">
                <a16:creationId xmlns:a16="http://schemas.microsoft.com/office/drawing/2014/main" xmlns="" id="{0F06AAE0-40EF-463A-B163-38E6C9533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8503" y="2816267"/>
            <a:ext cx="1224425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生产流程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效率提高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矩形 47">
            <a:extLst>
              <a:ext uri="{FF2B5EF4-FFF2-40B4-BE49-F238E27FC236}">
                <a16:creationId xmlns:a16="http://schemas.microsoft.com/office/drawing/2014/main" xmlns="" id="{9A49BDA8-4928-4F61-9062-68EADF609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143" y="4150361"/>
            <a:ext cx="1224425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库管运输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高效精准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E3BD4671-930D-45A0-A3EB-B06485441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3979" y="2399097"/>
            <a:ext cx="1542896" cy="37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利润率提升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0" name="矩形 47">
            <a:extLst>
              <a:ext uri="{FF2B5EF4-FFF2-40B4-BE49-F238E27FC236}">
                <a16:creationId xmlns:a16="http://schemas.microsoft.com/office/drawing/2014/main" xmlns="" id="{DF9DB5F7-3BFE-4295-BB51-8A97E4648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0629" y="4155500"/>
            <a:ext cx="1285579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企业资源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合理利用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2" name="矩形 47">
            <a:extLst>
              <a:ext uri="{FF2B5EF4-FFF2-40B4-BE49-F238E27FC236}">
                <a16:creationId xmlns:a16="http://schemas.microsoft.com/office/drawing/2014/main" xmlns="" id="{0E62E466-067B-43F0-B817-85DA288D3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330" y="5410851"/>
            <a:ext cx="1182982" cy="68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人员安排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0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妥当合理</a:t>
            </a:r>
            <a:endParaRPr lang="en-GB" altLang="zh-CN" sz="20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53" name="组合 61">
            <a:extLst>
              <a:ext uri="{FF2B5EF4-FFF2-40B4-BE49-F238E27FC236}">
                <a16:creationId xmlns:a16="http://schemas.microsoft.com/office/drawing/2014/main" xmlns="" id="{7F5D820A-2398-4C26-880E-AD8CDAC62CC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860512" y="2599138"/>
            <a:ext cx="868144" cy="257170"/>
            <a:chOff x="0" y="0"/>
            <a:chExt cx="1505426" cy="262890"/>
          </a:xfrm>
        </p:grpSpPr>
        <p:sp>
          <p:nvSpPr>
            <p:cNvPr id="54" name="直接连接符 62">
              <a:extLst>
                <a:ext uri="{FF2B5EF4-FFF2-40B4-BE49-F238E27FC236}">
                  <a16:creationId xmlns:a16="http://schemas.microsoft.com/office/drawing/2014/main" xmlns="" id="{7BA0168C-5839-498C-86A6-A1B03E282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54906" y="0"/>
              <a:ext cx="350520" cy="262890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  <p:sp>
          <p:nvSpPr>
            <p:cNvPr id="55" name="直接连接符 63">
              <a:extLst>
                <a:ext uri="{FF2B5EF4-FFF2-40B4-BE49-F238E27FC236}">
                  <a16:creationId xmlns:a16="http://schemas.microsoft.com/office/drawing/2014/main" xmlns="" id="{6692900E-E4B6-465A-9AB4-69DC7CB68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2381"/>
              <a:ext cx="1157287" cy="1"/>
            </a:xfrm>
            <a:prstGeom prst="line">
              <a:avLst/>
            </a:prstGeom>
            <a:noFill/>
            <a:ln w="12700" cap="flat" cmpd="sng">
              <a:solidFill>
                <a:schemeClr val="bg1">
                  <a:lumMod val="95000"/>
                </a:scheme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本墨绪圆" panose="02000000000000000000" pitchFamily="2" charset="-122"/>
                <a:ea typeface="本墨绪圆" panose="02000000000000000000" pitchFamily="2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A4608B2-9DD0-45FD-A3DC-96AEBEABD0E6}"/>
              </a:ext>
            </a:extLst>
          </p:cNvPr>
          <p:cNvSpPr txBox="1"/>
          <p:nvPr/>
        </p:nvSpPr>
        <p:spPr>
          <a:xfrm>
            <a:off x="5379223" y="3209957"/>
            <a:ext cx="1521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挖掘企业数据和信息的价值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357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Cooperation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合作模式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16">
            <a:extLst>
              <a:ext uri="{FF2B5EF4-FFF2-40B4-BE49-F238E27FC236}">
                <a16:creationId xmlns:a16="http://schemas.microsoft.com/office/drawing/2014/main" xmlns="" id="{37C5C7B9-6F0D-4466-A0B4-6CC30C36799F}"/>
              </a:ext>
            </a:extLst>
          </p:cNvPr>
          <p:cNvGrpSpPr/>
          <p:nvPr/>
        </p:nvGrpSpPr>
        <p:grpSpPr>
          <a:xfrm rot="16200000">
            <a:off x="5962293" y="-1186250"/>
            <a:ext cx="267416" cy="9814786"/>
            <a:chOff x="6010265" y="1583258"/>
            <a:chExt cx="171468" cy="6292429"/>
          </a:xfrm>
        </p:grpSpPr>
        <p:cxnSp>
          <p:nvCxnSpPr>
            <p:cNvPr id="8" name="直接连接符 17">
              <a:extLst>
                <a:ext uri="{FF2B5EF4-FFF2-40B4-BE49-F238E27FC236}">
                  <a16:creationId xmlns:a16="http://schemas.microsoft.com/office/drawing/2014/main" xmlns="" id="{4DD53DA6-5F04-4FFA-A609-AAD5206A13E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rot="5400000">
              <a:off x="3014873" y="4794560"/>
              <a:ext cx="6162254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42">
              <a:extLst>
                <a:ext uri="{FF2B5EF4-FFF2-40B4-BE49-F238E27FC236}">
                  <a16:creationId xmlns:a16="http://schemas.microsoft.com/office/drawing/2014/main" xmlns="" id="{35D9014D-9AD9-40FF-8FB2-D979E92AF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1583258"/>
              <a:ext cx="171450" cy="130175"/>
            </a:xfrm>
            <a:custGeom>
              <a:avLst/>
              <a:gdLst>
                <a:gd name="T0" fmla="*/ 54 w 108"/>
                <a:gd name="T1" fmla="*/ 45 h 82"/>
                <a:gd name="T2" fmla="*/ 0 w 108"/>
                <a:gd name="T3" fmla="*/ 0 h 82"/>
                <a:gd name="T4" fmla="*/ 0 w 108"/>
                <a:gd name="T5" fmla="*/ 38 h 82"/>
                <a:gd name="T6" fmla="*/ 54 w 108"/>
                <a:gd name="T7" fmla="*/ 82 h 82"/>
                <a:gd name="T8" fmla="*/ 108 w 108"/>
                <a:gd name="T9" fmla="*/ 38 h 82"/>
                <a:gd name="T10" fmla="*/ 108 w 108"/>
                <a:gd name="T11" fmla="*/ 0 h 82"/>
                <a:gd name="T12" fmla="*/ 54 w 108"/>
                <a:gd name="T13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2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xmlns="" id="{07D8B862-FEE8-4585-9BAB-89B8C4A8B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2615133"/>
              <a:ext cx="171450" cy="133350"/>
            </a:xfrm>
            <a:custGeom>
              <a:avLst/>
              <a:gdLst>
                <a:gd name="T0" fmla="*/ 54 w 108"/>
                <a:gd name="T1" fmla="*/ 45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5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1" name="Freeform 44">
              <a:extLst>
                <a:ext uri="{FF2B5EF4-FFF2-40B4-BE49-F238E27FC236}">
                  <a16:creationId xmlns:a16="http://schemas.microsoft.com/office/drawing/2014/main" xmlns="" id="{7C36683A-972F-45B5-B0E6-ED4A2CC13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75" y="3650183"/>
              <a:ext cx="171450" cy="133350"/>
            </a:xfrm>
            <a:custGeom>
              <a:avLst/>
              <a:gdLst>
                <a:gd name="T0" fmla="*/ 54 w 108"/>
                <a:gd name="T1" fmla="*/ 46 h 84"/>
                <a:gd name="T2" fmla="*/ 0 w 108"/>
                <a:gd name="T3" fmla="*/ 0 h 84"/>
                <a:gd name="T4" fmla="*/ 0 w 108"/>
                <a:gd name="T5" fmla="*/ 39 h 84"/>
                <a:gd name="T6" fmla="*/ 54 w 108"/>
                <a:gd name="T7" fmla="*/ 84 h 84"/>
                <a:gd name="T8" fmla="*/ 108 w 108"/>
                <a:gd name="T9" fmla="*/ 39 h 84"/>
                <a:gd name="T10" fmla="*/ 108 w 108"/>
                <a:gd name="T11" fmla="*/ 0 h 84"/>
                <a:gd name="T12" fmla="*/ 54 w 108"/>
                <a:gd name="T13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4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4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xmlns="" id="{43108526-4B74-48AD-99D1-CE5BAD103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83" y="4685233"/>
              <a:ext cx="171450" cy="130175"/>
            </a:xfrm>
            <a:custGeom>
              <a:avLst/>
              <a:gdLst>
                <a:gd name="T0" fmla="*/ 54 w 108"/>
                <a:gd name="T1" fmla="*/ 46 h 82"/>
                <a:gd name="T2" fmla="*/ 0 w 108"/>
                <a:gd name="T3" fmla="*/ 0 h 82"/>
                <a:gd name="T4" fmla="*/ 0 w 108"/>
                <a:gd name="T5" fmla="*/ 39 h 82"/>
                <a:gd name="T6" fmla="*/ 54 w 108"/>
                <a:gd name="T7" fmla="*/ 82 h 82"/>
                <a:gd name="T8" fmla="*/ 108 w 108"/>
                <a:gd name="T9" fmla="*/ 39 h 82"/>
                <a:gd name="T10" fmla="*/ 108 w 108"/>
                <a:gd name="T11" fmla="*/ 0 h 82"/>
                <a:gd name="T12" fmla="*/ 54 w 108"/>
                <a:gd name="T13" fmla="*/ 4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2">
                  <a:moveTo>
                    <a:pt x="54" y="46"/>
                  </a:moveTo>
                  <a:lnTo>
                    <a:pt x="0" y="0"/>
                  </a:lnTo>
                  <a:lnTo>
                    <a:pt x="0" y="39"/>
                  </a:lnTo>
                  <a:lnTo>
                    <a:pt x="54" y="82"/>
                  </a:lnTo>
                  <a:lnTo>
                    <a:pt x="108" y="39"/>
                  </a:lnTo>
                  <a:lnTo>
                    <a:pt x="108" y="0"/>
                  </a:lnTo>
                  <a:lnTo>
                    <a:pt x="54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xmlns="" id="{87570C70-2007-4602-8C06-AFE5367A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0265" y="5718696"/>
              <a:ext cx="171450" cy="131762"/>
            </a:xfrm>
            <a:custGeom>
              <a:avLst/>
              <a:gdLst>
                <a:gd name="T0" fmla="*/ 54 w 108"/>
                <a:gd name="T1" fmla="*/ 45 h 83"/>
                <a:gd name="T2" fmla="*/ 0 w 108"/>
                <a:gd name="T3" fmla="*/ 0 h 83"/>
                <a:gd name="T4" fmla="*/ 0 w 108"/>
                <a:gd name="T5" fmla="*/ 38 h 83"/>
                <a:gd name="T6" fmla="*/ 54 w 108"/>
                <a:gd name="T7" fmla="*/ 83 h 83"/>
                <a:gd name="T8" fmla="*/ 108 w 108"/>
                <a:gd name="T9" fmla="*/ 38 h 83"/>
                <a:gd name="T10" fmla="*/ 108 w 108"/>
                <a:gd name="T11" fmla="*/ 0 h 83"/>
                <a:gd name="T12" fmla="*/ 54 w 108"/>
                <a:gd name="T13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3">
                  <a:moveTo>
                    <a:pt x="54" y="45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54" y="83"/>
                  </a:lnTo>
                  <a:lnTo>
                    <a:pt x="108" y="38"/>
                  </a:lnTo>
                  <a:lnTo>
                    <a:pt x="108" y="0"/>
                  </a:lnTo>
                  <a:lnTo>
                    <a:pt x="54" y="4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100" b="1" dirty="0">
                <a:ln w="12700">
                  <a:solidFill>
                    <a:srgbClr val="CDA462"/>
                  </a:solidFill>
                </a:ln>
                <a:solidFill>
                  <a:schemeClr val="bg1"/>
                </a:solidFill>
                <a:ea typeface="本墨绪圆" panose="02000000000000000000" pitchFamily="2" charset="-122"/>
              </a:endParaRPr>
            </a:p>
          </p:txBody>
        </p:sp>
      </p:grpSp>
      <p:sp>
        <p:nvSpPr>
          <p:cNvPr id="15" name="Oval 48">
            <a:extLst>
              <a:ext uri="{FF2B5EF4-FFF2-40B4-BE49-F238E27FC236}">
                <a16:creationId xmlns:a16="http://schemas.microsoft.com/office/drawing/2014/main" xmlns="" id="{72EB5C14-98D5-43CC-AA1B-01FBA026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950" y="3526270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A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xmlns="" id="{61BFA26B-9D9E-43CC-92B2-B6C78DDDFA6E}"/>
              </a:ext>
            </a:extLst>
          </p:cNvPr>
          <p:cNvSpPr>
            <a:spLocks/>
          </p:cNvSpPr>
          <p:nvPr/>
        </p:nvSpPr>
        <p:spPr bwMode="auto">
          <a:xfrm rot="16200000">
            <a:off x="9217530" y="3618368"/>
            <a:ext cx="267388" cy="205519"/>
          </a:xfrm>
          <a:custGeom>
            <a:avLst/>
            <a:gdLst>
              <a:gd name="T0" fmla="*/ 54 w 108"/>
              <a:gd name="T1" fmla="*/ 45 h 83"/>
              <a:gd name="T2" fmla="*/ 0 w 108"/>
              <a:gd name="T3" fmla="*/ 0 h 83"/>
              <a:gd name="T4" fmla="*/ 0 w 108"/>
              <a:gd name="T5" fmla="*/ 38 h 83"/>
              <a:gd name="T6" fmla="*/ 54 w 108"/>
              <a:gd name="T7" fmla="*/ 83 h 83"/>
              <a:gd name="T8" fmla="*/ 108 w 108"/>
              <a:gd name="T9" fmla="*/ 38 h 83"/>
              <a:gd name="T10" fmla="*/ 108 w 108"/>
              <a:gd name="T11" fmla="*/ 0 h 83"/>
              <a:gd name="T12" fmla="*/ 54 w 108"/>
              <a:gd name="T13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83">
                <a:moveTo>
                  <a:pt x="54" y="45"/>
                </a:moveTo>
                <a:lnTo>
                  <a:pt x="0" y="0"/>
                </a:lnTo>
                <a:lnTo>
                  <a:pt x="0" y="38"/>
                </a:lnTo>
                <a:lnTo>
                  <a:pt x="54" y="83"/>
                </a:lnTo>
                <a:lnTo>
                  <a:pt x="108" y="38"/>
                </a:lnTo>
                <a:lnTo>
                  <a:pt x="108" y="0"/>
                </a:lnTo>
                <a:lnTo>
                  <a:pt x="54" y="4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chemeClr val="bg1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6" name="Freeform 46">
            <a:extLst>
              <a:ext uri="{FF2B5EF4-FFF2-40B4-BE49-F238E27FC236}">
                <a16:creationId xmlns:a16="http://schemas.microsoft.com/office/drawing/2014/main" xmlns="" id="{6F74C1DB-653E-4844-B1DE-250F0ABFF65D}"/>
              </a:ext>
            </a:extLst>
          </p:cNvPr>
          <p:cNvSpPr>
            <a:spLocks/>
          </p:cNvSpPr>
          <p:nvPr/>
        </p:nvSpPr>
        <p:spPr bwMode="auto">
          <a:xfrm rot="16200000">
            <a:off x="10869701" y="3618369"/>
            <a:ext cx="267388" cy="205519"/>
          </a:xfrm>
          <a:custGeom>
            <a:avLst/>
            <a:gdLst>
              <a:gd name="T0" fmla="*/ 54 w 108"/>
              <a:gd name="T1" fmla="*/ 45 h 83"/>
              <a:gd name="T2" fmla="*/ 0 w 108"/>
              <a:gd name="T3" fmla="*/ 0 h 83"/>
              <a:gd name="T4" fmla="*/ 0 w 108"/>
              <a:gd name="T5" fmla="*/ 38 h 83"/>
              <a:gd name="T6" fmla="*/ 54 w 108"/>
              <a:gd name="T7" fmla="*/ 83 h 83"/>
              <a:gd name="T8" fmla="*/ 108 w 108"/>
              <a:gd name="T9" fmla="*/ 38 h 83"/>
              <a:gd name="T10" fmla="*/ 108 w 108"/>
              <a:gd name="T11" fmla="*/ 0 h 83"/>
              <a:gd name="T12" fmla="*/ 54 w 108"/>
              <a:gd name="T13" fmla="*/ 4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83">
                <a:moveTo>
                  <a:pt x="54" y="45"/>
                </a:moveTo>
                <a:lnTo>
                  <a:pt x="0" y="0"/>
                </a:lnTo>
                <a:lnTo>
                  <a:pt x="0" y="38"/>
                </a:lnTo>
                <a:lnTo>
                  <a:pt x="54" y="83"/>
                </a:lnTo>
                <a:lnTo>
                  <a:pt x="108" y="38"/>
                </a:lnTo>
                <a:lnTo>
                  <a:pt x="108" y="0"/>
                </a:lnTo>
                <a:lnTo>
                  <a:pt x="54" y="4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n w="12700">
                <a:solidFill>
                  <a:srgbClr val="CDA462"/>
                </a:solidFill>
              </a:ln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7" name="Oval 48">
            <a:extLst>
              <a:ext uri="{FF2B5EF4-FFF2-40B4-BE49-F238E27FC236}">
                <a16:creationId xmlns:a16="http://schemas.microsoft.com/office/drawing/2014/main" xmlns="" id="{DEF86032-3919-4ED8-B70E-82048532A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04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B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8" name="Oval 48">
            <a:extLst>
              <a:ext uri="{FF2B5EF4-FFF2-40B4-BE49-F238E27FC236}">
                <a16:creationId xmlns:a16="http://schemas.microsoft.com/office/drawing/2014/main" xmlns="" id="{9103DBDC-4EF6-4D93-A307-F7D2139FA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644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C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39" name="Oval 48">
            <a:extLst>
              <a:ext uri="{FF2B5EF4-FFF2-40B4-BE49-F238E27FC236}">
                <a16:creationId xmlns:a16="http://schemas.microsoft.com/office/drawing/2014/main" xmlns="" id="{68F9D8D4-7D95-4244-A75E-1DC0E9522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3663" y="3546989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D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0" name="Oval 48">
            <a:extLst>
              <a:ext uri="{FF2B5EF4-FFF2-40B4-BE49-F238E27FC236}">
                <a16:creationId xmlns:a16="http://schemas.microsoft.com/office/drawing/2014/main" xmlns="" id="{B1957ECA-C44F-4B3C-91D0-6401C8D1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111" y="3552881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E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1" name="Oval 48">
            <a:extLst>
              <a:ext uri="{FF2B5EF4-FFF2-40B4-BE49-F238E27FC236}">
                <a16:creationId xmlns:a16="http://schemas.microsoft.com/office/drawing/2014/main" xmlns="" id="{B62BE615-321C-4411-B292-A352E086D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282" y="3529233"/>
            <a:ext cx="394055" cy="389713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altLang="zh-CN" sz="2100" b="1" dirty="0">
                <a:ln w="12700">
                  <a:solidFill>
                    <a:srgbClr val="CDA462"/>
                  </a:solidFill>
                </a:ln>
                <a:solidFill>
                  <a:srgbClr val="CDA462"/>
                </a:solidFill>
                <a:latin typeface="Agency FB" panose="020B0503020202020204" pitchFamily="34" charset="0"/>
                <a:ea typeface="+mj-ea"/>
              </a:rPr>
              <a:t>F</a:t>
            </a:r>
            <a:endParaRPr lang="zh-CN" altLang="en-US" sz="2100" b="1" dirty="0">
              <a:ln w="12700">
                <a:solidFill>
                  <a:srgbClr val="CDA462"/>
                </a:solidFill>
              </a:ln>
              <a:solidFill>
                <a:srgbClr val="CDA462"/>
              </a:solidFill>
              <a:latin typeface="Agency FB" panose="020B0503020202020204" pitchFamily="34" charset="0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9F7F474-6539-43EE-BBFF-914DFBB361B1}"/>
              </a:ext>
            </a:extLst>
          </p:cNvPr>
          <p:cNvSpPr txBox="1"/>
          <p:nvPr/>
        </p:nvSpPr>
        <p:spPr>
          <a:xfrm>
            <a:off x="1188608" y="2569522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痛点探究与确定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BFF5332-8001-4EB6-9626-F4739D992CC0}"/>
              </a:ext>
            </a:extLst>
          </p:cNvPr>
          <p:cNvSpPr txBox="1"/>
          <p:nvPr/>
        </p:nvSpPr>
        <p:spPr>
          <a:xfrm>
            <a:off x="7511988" y="2575556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项目正式启动</a:t>
            </a:r>
            <a:endParaRPr lang="en-US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26845A8-F1CE-4392-ADDD-70985607D3DB}"/>
              </a:ext>
            </a:extLst>
          </p:cNvPr>
          <p:cNvSpPr txBox="1"/>
          <p:nvPr/>
        </p:nvSpPr>
        <p:spPr>
          <a:xfrm>
            <a:off x="4350298" y="2564383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预期与时长敲定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1FC7CE2-B7C0-4EEC-B525-082A0C0479DF}"/>
              </a:ext>
            </a:extLst>
          </p:cNvPr>
          <p:cNvSpPr txBox="1"/>
          <p:nvPr/>
        </p:nvSpPr>
        <p:spPr>
          <a:xfrm>
            <a:off x="8939219" y="4533388"/>
            <a:ext cx="24761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反馈、更新、维护</a:t>
            </a:r>
            <a:endParaRPr lang="en-US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6C08E94B-FCE4-4F54-BE6D-D8903F43B75F}"/>
              </a:ext>
            </a:extLst>
          </p:cNvPr>
          <p:cNvSpPr txBox="1"/>
          <p:nvPr/>
        </p:nvSpPr>
        <p:spPr>
          <a:xfrm>
            <a:off x="5711667" y="4527857"/>
            <a:ext cx="2708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err="1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PoC</a:t>
            </a:r>
            <a:r>
              <a:rPr lang="zh-CN" altLang="en-US" i="1" baseline="300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注</a:t>
            </a:r>
            <a:r>
              <a:rPr lang="en-GB" altLang="zh-CN" i="1" baseline="300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 </a:t>
            </a:r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启动与反馈</a:t>
            </a:r>
            <a:endParaRPr lang="en-GB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588EC46-2B38-45BE-8CC8-889B98F1C325}"/>
              </a:ext>
            </a:extLst>
          </p:cNvPr>
          <p:cNvSpPr txBox="1"/>
          <p:nvPr/>
        </p:nvSpPr>
        <p:spPr>
          <a:xfrm>
            <a:off x="2643574" y="4515315"/>
            <a:ext cx="21852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数据可行性探究</a:t>
            </a:r>
            <a:endParaRPr lang="en-US" altLang="zh-CN" sz="22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CDA0A3D2-8429-488B-96C5-3A8CE68CAD4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114977" y="3006443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E1701096-89D3-4444-9D8A-51CFF1827A21}"/>
              </a:ext>
            </a:extLst>
          </p:cNvPr>
          <p:cNvCxnSpPr/>
          <p:nvPr/>
        </p:nvCxnSpPr>
        <p:spPr>
          <a:xfrm flipH="1" flipV="1">
            <a:off x="5303670" y="3024288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5057476-BCF9-44EF-984E-7F18690D62E3}"/>
              </a:ext>
            </a:extLst>
          </p:cNvPr>
          <p:cNvCxnSpPr/>
          <p:nvPr/>
        </p:nvCxnSpPr>
        <p:spPr>
          <a:xfrm flipH="1" flipV="1">
            <a:off x="8524522" y="3034959"/>
            <a:ext cx="1" cy="51982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32B4C904-75A7-41F4-9DDC-3909E4B05677}"/>
              </a:ext>
            </a:extLst>
          </p:cNvPr>
          <p:cNvCxnSpPr>
            <a:cxnSpLocks/>
          </p:cNvCxnSpPr>
          <p:nvPr/>
        </p:nvCxnSpPr>
        <p:spPr>
          <a:xfrm>
            <a:off x="3736203" y="3936702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AA386514-539E-4888-AAE5-FBBD8910CDF7}"/>
              </a:ext>
            </a:extLst>
          </p:cNvPr>
          <p:cNvCxnSpPr>
            <a:cxnSpLocks/>
          </p:cNvCxnSpPr>
          <p:nvPr/>
        </p:nvCxnSpPr>
        <p:spPr>
          <a:xfrm>
            <a:off x="6911138" y="3942754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E4C48201-1B7B-4C76-A386-C6FD54F2D01E}"/>
              </a:ext>
            </a:extLst>
          </p:cNvPr>
          <p:cNvCxnSpPr>
            <a:cxnSpLocks/>
          </p:cNvCxnSpPr>
          <p:nvPr/>
        </p:nvCxnSpPr>
        <p:spPr>
          <a:xfrm>
            <a:off x="10177308" y="3918946"/>
            <a:ext cx="1" cy="5906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5A6601-40B3-4BF7-AB80-8083EC679914}"/>
              </a:ext>
            </a:extLst>
          </p:cNvPr>
          <p:cNvSpPr txBox="1"/>
          <p:nvPr/>
        </p:nvSpPr>
        <p:spPr>
          <a:xfrm>
            <a:off x="1188608" y="5583640"/>
            <a:ext cx="6854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</a:t>
            </a:r>
            <a:r>
              <a:rPr lang="en-GB" altLang="zh-CN" sz="16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lang="zh-CN" altLang="en-US" sz="16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lang="en-US" altLang="zh-CN" sz="1600" dirty="0" err="1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PoC</a:t>
            </a:r>
            <a:r>
              <a:rPr lang="zh-CN" altLang="en-US" sz="16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指验证性测试，通过真实数据在小范围测试，以证明项目可行性</a:t>
            </a:r>
            <a:endParaRPr lang="en-GB" sz="1600" dirty="0">
              <a:solidFill>
                <a:srgbClr val="CDA46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58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2" y="321354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Structural Design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结构设计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132A3124-C640-48F9-9770-18A2293B3E4B}"/>
              </a:ext>
            </a:extLst>
          </p:cNvPr>
          <p:cNvGrpSpPr/>
          <p:nvPr/>
        </p:nvGrpSpPr>
        <p:grpSpPr>
          <a:xfrm>
            <a:off x="1568431" y="1302000"/>
            <a:ext cx="9618501" cy="5108247"/>
            <a:chOff x="1442480" y="1320473"/>
            <a:chExt cx="9618501" cy="5108247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xmlns="" id="{37D2E5C5-998E-467B-8A85-44E948C13174}"/>
                </a:ext>
              </a:extLst>
            </p:cNvPr>
            <p:cNvGrpSpPr/>
            <p:nvPr/>
          </p:nvGrpSpPr>
          <p:grpSpPr>
            <a:xfrm>
              <a:off x="3289940" y="1320473"/>
              <a:ext cx="7771041" cy="5108247"/>
              <a:chOff x="2362368" y="1194061"/>
              <a:chExt cx="7771041" cy="5108247"/>
            </a:xfrm>
          </p:grpSpPr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xmlns="" id="{F6D0D82E-E9C9-46D5-BD55-2A39E345F40E}"/>
                  </a:ext>
                </a:extLst>
              </p:cNvPr>
              <p:cNvGrpSpPr/>
              <p:nvPr/>
            </p:nvGrpSpPr>
            <p:grpSpPr>
              <a:xfrm>
                <a:off x="2362368" y="1194061"/>
                <a:ext cx="7771041" cy="5108247"/>
                <a:chOff x="3149114" y="272030"/>
                <a:chExt cx="9055530" cy="5952599"/>
              </a:xfrm>
            </p:grpSpPr>
            <p:sp>
              <p:nvSpPr>
                <p:cNvPr id="331" name="Freeform 152">
                  <a:extLst>
                    <a:ext uri="{FF2B5EF4-FFF2-40B4-BE49-F238E27FC236}">
                      <a16:creationId xmlns:a16="http://schemas.microsoft.com/office/drawing/2014/main" xmlns="" id="{B7432E03-8308-47D1-BA00-383587018820}"/>
                    </a:ext>
                  </a:extLst>
                </p:cNvPr>
                <p:cNvSpPr/>
                <p:nvPr/>
              </p:nvSpPr>
              <p:spPr>
                <a:xfrm>
                  <a:off x="5765440" y="4281955"/>
                  <a:ext cx="6439204" cy="1783033"/>
                </a:xfrm>
                <a:custGeom>
                  <a:avLst/>
                  <a:gdLst>
                    <a:gd name="connsiteX0" fmla="*/ 0 w 4657730"/>
                    <a:gd name="connsiteY0" fmla="*/ 0 h 1289738"/>
                    <a:gd name="connsiteX1" fmla="*/ 4657730 w 4657730"/>
                    <a:gd name="connsiteY1" fmla="*/ 0 h 1289738"/>
                    <a:gd name="connsiteX2" fmla="*/ 4476522 w 4657730"/>
                    <a:gd name="connsiteY2" fmla="*/ 173052 h 1289738"/>
                    <a:gd name="connsiteX3" fmla="*/ 398151 w 4657730"/>
                    <a:gd name="connsiteY3" fmla="*/ 1289738 h 1289738"/>
                    <a:gd name="connsiteX4" fmla="*/ 0 w 4657730"/>
                    <a:gd name="connsiteY4" fmla="*/ 1280489 h 128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730" h="1289738">
                      <a:moveTo>
                        <a:pt x="0" y="0"/>
                      </a:moveTo>
                      <a:lnTo>
                        <a:pt x="4657730" y="0"/>
                      </a:lnTo>
                      <a:lnTo>
                        <a:pt x="4476522" y="173052"/>
                      </a:lnTo>
                      <a:cubicBezTo>
                        <a:pt x="3691097" y="838201"/>
                        <a:pt x="2159247" y="1289738"/>
                        <a:pt x="398151" y="1289738"/>
                      </a:cubicBezTo>
                      <a:lnTo>
                        <a:pt x="0" y="1280489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softEdge rad="635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2" name="Freeform 153">
                  <a:extLst>
                    <a:ext uri="{FF2B5EF4-FFF2-40B4-BE49-F238E27FC236}">
                      <a16:creationId xmlns:a16="http://schemas.microsoft.com/office/drawing/2014/main" xmlns="" id="{D5FF67A9-6EE2-4CF1-8B1A-C30EDF46170B}"/>
                    </a:ext>
                  </a:extLst>
                </p:cNvPr>
                <p:cNvSpPr/>
                <p:nvPr/>
              </p:nvSpPr>
              <p:spPr>
                <a:xfrm rot="5400000">
                  <a:off x="9545623" y="2320462"/>
                  <a:ext cx="888152" cy="4258294"/>
                </a:xfrm>
                <a:custGeom>
                  <a:avLst/>
                  <a:gdLst>
                    <a:gd name="connsiteX0" fmla="*/ 0 w 888151"/>
                    <a:gd name="connsiteY0" fmla="*/ 219601 h 3212007"/>
                    <a:gd name="connsiteX1" fmla="*/ 1 w 888151"/>
                    <a:gd name="connsiteY1" fmla="*/ 219600 h 3212007"/>
                    <a:gd name="connsiteX2" fmla="*/ 1 w 888151"/>
                    <a:gd name="connsiteY2" fmla="*/ 219599 h 3212007"/>
                    <a:gd name="connsiteX3" fmla="*/ 4 w 888151"/>
                    <a:gd name="connsiteY3" fmla="*/ 219599 h 3212007"/>
                    <a:gd name="connsiteX4" fmla="*/ 444076 w 888151"/>
                    <a:gd name="connsiteY4" fmla="*/ 0 h 3212007"/>
                    <a:gd name="connsiteX5" fmla="*/ 888147 w 888151"/>
                    <a:gd name="connsiteY5" fmla="*/ 219599 h 3212007"/>
                    <a:gd name="connsiteX6" fmla="*/ 888151 w 888151"/>
                    <a:gd name="connsiteY6" fmla="*/ 219599 h 3212007"/>
                    <a:gd name="connsiteX7" fmla="*/ 888151 w 888151"/>
                    <a:gd name="connsiteY7" fmla="*/ 219601 h 3212007"/>
                    <a:gd name="connsiteX8" fmla="*/ 888151 w 888151"/>
                    <a:gd name="connsiteY8" fmla="*/ 3212007 h 3212007"/>
                    <a:gd name="connsiteX9" fmla="*/ 1 w 888151"/>
                    <a:gd name="connsiteY9" fmla="*/ 3212007 h 3212007"/>
                    <a:gd name="connsiteX10" fmla="*/ 1 w 888151"/>
                    <a:gd name="connsiteY10" fmla="*/ 219601 h 3212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8151" h="3212007">
                      <a:moveTo>
                        <a:pt x="0" y="219601"/>
                      </a:moveTo>
                      <a:lnTo>
                        <a:pt x="1" y="219600"/>
                      </a:lnTo>
                      <a:lnTo>
                        <a:pt x="1" y="219599"/>
                      </a:lnTo>
                      <a:lnTo>
                        <a:pt x="4" y="219599"/>
                      </a:lnTo>
                      <a:lnTo>
                        <a:pt x="444076" y="0"/>
                      </a:lnTo>
                      <a:lnTo>
                        <a:pt x="888147" y="219599"/>
                      </a:lnTo>
                      <a:lnTo>
                        <a:pt x="888151" y="219599"/>
                      </a:lnTo>
                      <a:lnTo>
                        <a:pt x="888151" y="219601"/>
                      </a:lnTo>
                      <a:lnTo>
                        <a:pt x="888151" y="3212007"/>
                      </a:lnTo>
                      <a:lnTo>
                        <a:pt x="1" y="3212007"/>
                      </a:lnTo>
                      <a:lnTo>
                        <a:pt x="1" y="219601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969284"/>
                    </a:gs>
                    <a:gs pos="45000">
                      <a:srgbClr val="9F998B"/>
                    </a:gs>
                    <a:gs pos="75000">
                      <a:srgbClr val="ACA996"/>
                    </a:gs>
                    <a:gs pos="100000">
                      <a:srgbClr val="C0BCA8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1905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Freeform 154">
                  <a:extLst>
                    <a:ext uri="{FF2B5EF4-FFF2-40B4-BE49-F238E27FC236}">
                      <a16:creationId xmlns:a16="http://schemas.microsoft.com/office/drawing/2014/main" xmlns="" id="{B57EAE59-C03B-4C53-9816-7D999C735BA8}"/>
                    </a:ext>
                  </a:extLst>
                </p:cNvPr>
                <p:cNvSpPr/>
                <p:nvPr/>
              </p:nvSpPr>
              <p:spPr>
                <a:xfrm rot="5400000">
                  <a:off x="9030962" y="1568854"/>
                  <a:ext cx="888152" cy="4258294"/>
                </a:xfrm>
                <a:custGeom>
                  <a:avLst/>
                  <a:gdLst>
                    <a:gd name="connsiteX0" fmla="*/ 0 w 888151"/>
                    <a:gd name="connsiteY0" fmla="*/ 219601 h 3212007"/>
                    <a:gd name="connsiteX1" fmla="*/ 1 w 888151"/>
                    <a:gd name="connsiteY1" fmla="*/ 219600 h 3212007"/>
                    <a:gd name="connsiteX2" fmla="*/ 1 w 888151"/>
                    <a:gd name="connsiteY2" fmla="*/ 219599 h 3212007"/>
                    <a:gd name="connsiteX3" fmla="*/ 4 w 888151"/>
                    <a:gd name="connsiteY3" fmla="*/ 219599 h 3212007"/>
                    <a:gd name="connsiteX4" fmla="*/ 444076 w 888151"/>
                    <a:gd name="connsiteY4" fmla="*/ 0 h 3212007"/>
                    <a:gd name="connsiteX5" fmla="*/ 888147 w 888151"/>
                    <a:gd name="connsiteY5" fmla="*/ 219599 h 3212007"/>
                    <a:gd name="connsiteX6" fmla="*/ 888151 w 888151"/>
                    <a:gd name="connsiteY6" fmla="*/ 219599 h 3212007"/>
                    <a:gd name="connsiteX7" fmla="*/ 888151 w 888151"/>
                    <a:gd name="connsiteY7" fmla="*/ 219601 h 3212007"/>
                    <a:gd name="connsiteX8" fmla="*/ 888151 w 888151"/>
                    <a:gd name="connsiteY8" fmla="*/ 3212007 h 3212007"/>
                    <a:gd name="connsiteX9" fmla="*/ 1 w 888151"/>
                    <a:gd name="connsiteY9" fmla="*/ 3212007 h 3212007"/>
                    <a:gd name="connsiteX10" fmla="*/ 1 w 888151"/>
                    <a:gd name="connsiteY10" fmla="*/ 219601 h 3212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8151" h="3212007">
                      <a:moveTo>
                        <a:pt x="0" y="219601"/>
                      </a:moveTo>
                      <a:lnTo>
                        <a:pt x="1" y="219600"/>
                      </a:lnTo>
                      <a:lnTo>
                        <a:pt x="1" y="219599"/>
                      </a:lnTo>
                      <a:lnTo>
                        <a:pt x="4" y="219599"/>
                      </a:lnTo>
                      <a:lnTo>
                        <a:pt x="444076" y="0"/>
                      </a:lnTo>
                      <a:lnTo>
                        <a:pt x="888147" y="219599"/>
                      </a:lnTo>
                      <a:lnTo>
                        <a:pt x="888151" y="219599"/>
                      </a:lnTo>
                      <a:lnTo>
                        <a:pt x="888151" y="219601"/>
                      </a:lnTo>
                      <a:lnTo>
                        <a:pt x="888151" y="3212007"/>
                      </a:lnTo>
                      <a:lnTo>
                        <a:pt x="1" y="3212007"/>
                      </a:lnTo>
                      <a:lnTo>
                        <a:pt x="1" y="219601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ABADA7"/>
                    </a:gs>
                    <a:gs pos="45000">
                      <a:srgbClr val="BEC0BA"/>
                    </a:gs>
                    <a:gs pos="75000">
                      <a:srgbClr val="D4D1CA"/>
                    </a:gs>
                    <a:gs pos="100000">
                      <a:srgbClr val="E0E3DB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190500" dist="101600" dir="5400000" sx="102000" sy="102000" algn="t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Freeform 155">
                  <a:extLst>
                    <a:ext uri="{FF2B5EF4-FFF2-40B4-BE49-F238E27FC236}">
                      <a16:creationId xmlns:a16="http://schemas.microsoft.com/office/drawing/2014/main" xmlns="" id="{71E797AD-1D36-40E0-9913-A72D039E9B04}"/>
                    </a:ext>
                  </a:extLst>
                </p:cNvPr>
                <p:cNvSpPr/>
                <p:nvPr/>
              </p:nvSpPr>
              <p:spPr>
                <a:xfrm rot="5400000">
                  <a:off x="8440964" y="826686"/>
                  <a:ext cx="888152" cy="4258294"/>
                </a:xfrm>
                <a:custGeom>
                  <a:avLst/>
                  <a:gdLst>
                    <a:gd name="connsiteX0" fmla="*/ 0 w 888151"/>
                    <a:gd name="connsiteY0" fmla="*/ 219601 h 3212007"/>
                    <a:gd name="connsiteX1" fmla="*/ 1 w 888151"/>
                    <a:gd name="connsiteY1" fmla="*/ 219600 h 3212007"/>
                    <a:gd name="connsiteX2" fmla="*/ 1 w 888151"/>
                    <a:gd name="connsiteY2" fmla="*/ 219599 h 3212007"/>
                    <a:gd name="connsiteX3" fmla="*/ 4 w 888151"/>
                    <a:gd name="connsiteY3" fmla="*/ 219599 h 3212007"/>
                    <a:gd name="connsiteX4" fmla="*/ 444076 w 888151"/>
                    <a:gd name="connsiteY4" fmla="*/ 0 h 3212007"/>
                    <a:gd name="connsiteX5" fmla="*/ 888147 w 888151"/>
                    <a:gd name="connsiteY5" fmla="*/ 219599 h 3212007"/>
                    <a:gd name="connsiteX6" fmla="*/ 888151 w 888151"/>
                    <a:gd name="connsiteY6" fmla="*/ 219599 h 3212007"/>
                    <a:gd name="connsiteX7" fmla="*/ 888151 w 888151"/>
                    <a:gd name="connsiteY7" fmla="*/ 219601 h 3212007"/>
                    <a:gd name="connsiteX8" fmla="*/ 888151 w 888151"/>
                    <a:gd name="connsiteY8" fmla="*/ 3212007 h 3212007"/>
                    <a:gd name="connsiteX9" fmla="*/ 1 w 888151"/>
                    <a:gd name="connsiteY9" fmla="*/ 3212007 h 3212007"/>
                    <a:gd name="connsiteX10" fmla="*/ 1 w 888151"/>
                    <a:gd name="connsiteY10" fmla="*/ 219601 h 3212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8151" h="3212007">
                      <a:moveTo>
                        <a:pt x="0" y="219601"/>
                      </a:moveTo>
                      <a:lnTo>
                        <a:pt x="1" y="219600"/>
                      </a:lnTo>
                      <a:lnTo>
                        <a:pt x="1" y="219599"/>
                      </a:lnTo>
                      <a:lnTo>
                        <a:pt x="4" y="219599"/>
                      </a:lnTo>
                      <a:lnTo>
                        <a:pt x="444076" y="0"/>
                      </a:lnTo>
                      <a:lnTo>
                        <a:pt x="888147" y="219599"/>
                      </a:lnTo>
                      <a:lnTo>
                        <a:pt x="888151" y="219599"/>
                      </a:lnTo>
                      <a:lnTo>
                        <a:pt x="888151" y="219601"/>
                      </a:lnTo>
                      <a:lnTo>
                        <a:pt x="888151" y="3212007"/>
                      </a:lnTo>
                      <a:lnTo>
                        <a:pt x="1" y="3212007"/>
                      </a:lnTo>
                      <a:lnTo>
                        <a:pt x="1" y="219601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B3B5B9"/>
                    </a:gs>
                    <a:gs pos="45000">
                      <a:srgbClr val="C6C6C8"/>
                    </a:gs>
                    <a:gs pos="74000">
                      <a:srgbClr val="D5D5D8"/>
                    </a:gs>
                    <a:gs pos="100000">
                      <a:srgbClr val="DFDFE5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190500" dist="101600" dir="5400000" sx="102000" sy="102000" algn="t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Freeform 156">
                  <a:extLst>
                    <a:ext uri="{FF2B5EF4-FFF2-40B4-BE49-F238E27FC236}">
                      <a16:creationId xmlns:a16="http://schemas.microsoft.com/office/drawing/2014/main" xmlns="" id="{14521957-F7A9-4F07-B679-6D88C2967BCE}"/>
                    </a:ext>
                  </a:extLst>
                </p:cNvPr>
                <p:cNvSpPr/>
                <p:nvPr/>
              </p:nvSpPr>
              <p:spPr>
                <a:xfrm rot="5400000">
                  <a:off x="7968364" y="75219"/>
                  <a:ext cx="888152" cy="4258294"/>
                </a:xfrm>
                <a:custGeom>
                  <a:avLst/>
                  <a:gdLst>
                    <a:gd name="connsiteX0" fmla="*/ 0 w 888151"/>
                    <a:gd name="connsiteY0" fmla="*/ 219601 h 3212007"/>
                    <a:gd name="connsiteX1" fmla="*/ 1 w 888151"/>
                    <a:gd name="connsiteY1" fmla="*/ 219600 h 3212007"/>
                    <a:gd name="connsiteX2" fmla="*/ 1 w 888151"/>
                    <a:gd name="connsiteY2" fmla="*/ 219599 h 3212007"/>
                    <a:gd name="connsiteX3" fmla="*/ 4 w 888151"/>
                    <a:gd name="connsiteY3" fmla="*/ 219599 h 3212007"/>
                    <a:gd name="connsiteX4" fmla="*/ 444076 w 888151"/>
                    <a:gd name="connsiteY4" fmla="*/ 0 h 3212007"/>
                    <a:gd name="connsiteX5" fmla="*/ 888147 w 888151"/>
                    <a:gd name="connsiteY5" fmla="*/ 219599 h 3212007"/>
                    <a:gd name="connsiteX6" fmla="*/ 888151 w 888151"/>
                    <a:gd name="connsiteY6" fmla="*/ 219599 h 3212007"/>
                    <a:gd name="connsiteX7" fmla="*/ 888151 w 888151"/>
                    <a:gd name="connsiteY7" fmla="*/ 219601 h 3212007"/>
                    <a:gd name="connsiteX8" fmla="*/ 888151 w 888151"/>
                    <a:gd name="connsiteY8" fmla="*/ 3212007 h 3212007"/>
                    <a:gd name="connsiteX9" fmla="*/ 1 w 888151"/>
                    <a:gd name="connsiteY9" fmla="*/ 3212007 h 3212007"/>
                    <a:gd name="connsiteX10" fmla="*/ 1 w 888151"/>
                    <a:gd name="connsiteY10" fmla="*/ 219601 h 3212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8151" h="3212007">
                      <a:moveTo>
                        <a:pt x="0" y="219601"/>
                      </a:moveTo>
                      <a:lnTo>
                        <a:pt x="1" y="219600"/>
                      </a:lnTo>
                      <a:lnTo>
                        <a:pt x="1" y="219599"/>
                      </a:lnTo>
                      <a:lnTo>
                        <a:pt x="4" y="219599"/>
                      </a:lnTo>
                      <a:lnTo>
                        <a:pt x="444076" y="0"/>
                      </a:lnTo>
                      <a:lnTo>
                        <a:pt x="888147" y="219599"/>
                      </a:lnTo>
                      <a:lnTo>
                        <a:pt x="888151" y="219599"/>
                      </a:lnTo>
                      <a:lnTo>
                        <a:pt x="888151" y="219601"/>
                      </a:lnTo>
                      <a:lnTo>
                        <a:pt x="888151" y="3212007"/>
                      </a:lnTo>
                      <a:lnTo>
                        <a:pt x="1" y="3212007"/>
                      </a:lnTo>
                      <a:lnTo>
                        <a:pt x="1" y="219601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BFBEBE"/>
                    </a:gs>
                    <a:gs pos="45000">
                      <a:srgbClr val="CCC8CD"/>
                    </a:gs>
                    <a:gs pos="75000">
                      <a:srgbClr val="DCDCDA"/>
                    </a:gs>
                    <a:gs pos="100000">
                      <a:srgbClr val="EDEAEF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190500" dist="101600" dir="5400000" sx="102000" sy="102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Freeform 157">
                  <a:extLst>
                    <a:ext uri="{FF2B5EF4-FFF2-40B4-BE49-F238E27FC236}">
                      <a16:creationId xmlns:a16="http://schemas.microsoft.com/office/drawing/2014/main" xmlns="" id="{DF0DAEAC-A6E9-44DF-973B-B8FC266B5E17}"/>
                    </a:ext>
                  </a:extLst>
                </p:cNvPr>
                <p:cNvSpPr/>
                <p:nvPr/>
              </p:nvSpPr>
              <p:spPr>
                <a:xfrm rot="5400000">
                  <a:off x="7516603" y="-459466"/>
                  <a:ext cx="888152" cy="3842285"/>
                </a:xfrm>
                <a:custGeom>
                  <a:avLst/>
                  <a:gdLst>
                    <a:gd name="connsiteX0" fmla="*/ 0 w 888151"/>
                    <a:gd name="connsiteY0" fmla="*/ 219601 h 2898215"/>
                    <a:gd name="connsiteX1" fmla="*/ 1 w 888151"/>
                    <a:gd name="connsiteY1" fmla="*/ 219600 h 2898215"/>
                    <a:gd name="connsiteX2" fmla="*/ 1 w 888151"/>
                    <a:gd name="connsiteY2" fmla="*/ 219599 h 2898215"/>
                    <a:gd name="connsiteX3" fmla="*/ 4 w 888151"/>
                    <a:gd name="connsiteY3" fmla="*/ 219599 h 2898215"/>
                    <a:gd name="connsiteX4" fmla="*/ 444076 w 888151"/>
                    <a:gd name="connsiteY4" fmla="*/ 0 h 2898215"/>
                    <a:gd name="connsiteX5" fmla="*/ 888147 w 888151"/>
                    <a:gd name="connsiteY5" fmla="*/ 219599 h 2898215"/>
                    <a:gd name="connsiteX6" fmla="*/ 888151 w 888151"/>
                    <a:gd name="connsiteY6" fmla="*/ 219599 h 2898215"/>
                    <a:gd name="connsiteX7" fmla="*/ 888151 w 888151"/>
                    <a:gd name="connsiteY7" fmla="*/ 219601 h 2898215"/>
                    <a:gd name="connsiteX8" fmla="*/ 888151 w 888151"/>
                    <a:gd name="connsiteY8" fmla="*/ 2898215 h 2898215"/>
                    <a:gd name="connsiteX9" fmla="*/ 1 w 888151"/>
                    <a:gd name="connsiteY9" fmla="*/ 2898215 h 2898215"/>
                    <a:gd name="connsiteX10" fmla="*/ 1 w 888151"/>
                    <a:gd name="connsiteY10" fmla="*/ 219601 h 289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8151" h="2898215">
                      <a:moveTo>
                        <a:pt x="0" y="219601"/>
                      </a:moveTo>
                      <a:lnTo>
                        <a:pt x="1" y="219600"/>
                      </a:lnTo>
                      <a:lnTo>
                        <a:pt x="1" y="219599"/>
                      </a:lnTo>
                      <a:lnTo>
                        <a:pt x="4" y="219599"/>
                      </a:lnTo>
                      <a:lnTo>
                        <a:pt x="444076" y="0"/>
                      </a:lnTo>
                      <a:lnTo>
                        <a:pt x="888147" y="219599"/>
                      </a:lnTo>
                      <a:lnTo>
                        <a:pt x="888151" y="219599"/>
                      </a:lnTo>
                      <a:lnTo>
                        <a:pt x="888151" y="219601"/>
                      </a:lnTo>
                      <a:lnTo>
                        <a:pt x="888151" y="2898215"/>
                      </a:lnTo>
                      <a:lnTo>
                        <a:pt x="1" y="2898215"/>
                      </a:lnTo>
                      <a:lnTo>
                        <a:pt x="1" y="219601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0">
                      <a:srgbClr val="CACCD1"/>
                    </a:gs>
                    <a:gs pos="45000">
                      <a:srgbClr val="DADBDE"/>
                    </a:gs>
                    <a:gs pos="75000">
                      <a:srgbClr val="EAECE9"/>
                    </a:gs>
                    <a:gs pos="100000">
                      <a:srgbClr val="F6F4F7"/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outerShdw blurRad="190500" dist="101600" dir="5400000" sx="102000" sy="102000" algn="t" rotWithShape="0">
                    <a:schemeClr val="tx1">
                      <a:lumMod val="85000"/>
                      <a:lumOff val="15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xmlns="" id="{693B3A8D-F4D1-4726-A614-0E5BF87821D3}"/>
                    </a:ext>
                  </a:extLst>
                </p:cNvPr>
                <p:cNvGrpSpPr/>
                <p:nvPr/>
              </p:nvGrpSpPr>
              <p:grpSpPr>
                <a:xfrm>
                  <a:off x="3149114" y="272030"/>
                  <a:ext cx="5831951" cy="5952599"/>
                  <a:chOff x="3149114" y="272030"/>
                  <a:chExt cx="5831951" cy="5952599"/>
                </a:xfrm>
              </p:grpSpPr>
              <p:grpSp>
                <p:nvGrpSpPr>
                  <p:cNvPr id="338" name="Group 337">
                    <a:extLst>
                      <a:ext uri="{FF2B5EF4-FFF2-40B4-BE49-F238E27FC236}">
                        <a16:creationId xmlns:a16="http://schemas.microsoft.com/office/drawing/2014/main" xmlns="" id="{D84C0299-D8E7-4166-91E5-71C23D6BF487}"/>
                      </a:ext>
                    </a:extLst>
                  </p:cNvPr>
                  <p:cNvGrpSpPr/>
                  <p:nvPr/>
                </p:nvGrpSpPr>
                <p:grpSpPr>
                  <a:xfrm>
                    <a:off x="3149114" y="272030"/>
                    <a:ext cx="5831951" cy="5952599"/>
                    <a:chOff x="3149114" y="272030"/>
                    <a:chExt cx="5831951" cy="5952599"/>
                  </a:xfrm>
                </p:grpSpPr>
                <p:sp>
                  <p:nvSpPr>
                    <p:cNvPr id="368" name="Freeform 189">
                      <a:extLst>
                        <a:ext uri="{FF2B5EF4-FFF2-40B4-BE49-F238E27FC236}">
                          <a16:creationId xmlns:a16="http://schemas.microsoft.com/office/drawing/2014/main" xmlns="" id="{B993BFEA-4708-4136-B49F-BEAB31624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6398" y="4022464"/>
                      <a:ext cx="4961945" cy="1306334"/>
                    </a:xfrm>
                    <a:custGeom>
                      <a:avLst/>
                      <a:gdLst>
                        <a:gd name="connsiteX0" fmla="*/ 390425 w 4949271"/>
                        <a:gd name="connsiteY0" fmla="*/ 0 h 1306334"/>
                        <a:gd name="connsiteX1" fmla="*/ 1577134 w 4949271"/>
                        <a:gd name="connsiteY1" fmla="*/ 0 h 1306334"/>
                        <a:gd name="connsiteX2" fmla="*/ 1577134 w 4949271"/>
                        <a:gd name="connsiteY2" fmla="*/ 341150 h 1306334"/>
                        <a:gd name="connsiteX3" fmla="*/ 3381621 w 4949271"/>
                        <a:gd name="connsiteY3" fmla="*/ 341150 h 1306334"/>
                        <a:gd name="connsiteX4" fmla="*/ 3381621 w 4949271"/>
                        <a:gd name="connsiteY4" fmla="*/ 0 h 1306334"/>
                        <a:gd name="connsiteX5" fmla="*/ 4558847 w 4949271"/>
                        <a:gd name="connsiteY5" fmla="*/ 0 h 1306334"/>
                        <a:gd name="connsiteX6" fmla="*/ 4949271 w 4949271"/>
                        <a:gd name="connsiteY6" fmla="*/ 178016 h 1306334"/>
                        <a:gd name="connsiteX7" fmla="*/ 2474636 w 4949271"/>
                        <a:gd name="connsiteY7" fmla="*/ 1306334 h 1306334"/>
                        <a:gd name="connsiteX8" fmla="*/ 0 w 4949271"/>
                        <a:gd name="connsiteY8" fmla="*/ 178016 h 1306334"/>
                        <a:gd name="connsiteX0" fmla="*/ 399615 w 4958461"/>
                        <a:gd name="connsiteY0" fmla="*/ 0 h 1306334"/>
                        <a:gd name="connsiteX1" fmla="*/ 1586324 w 4958461"/>
                        <a:gd name="connsiteY1" fmla="*/ 0 h 1306334"/>
                        <a:gd name="connsiteX2" fmla="*/ 1586324 w 4958461"/>
                        <a:gd name="connsiteY2" fmla="*/ 341150 h 1306334"/>
                        <a:gd name="connsiteX3" fmla="*/ 3390811 w 4958461"/>
                        <a:gd name="connsiteY3" fmla="*/ 341150 h 1306334"/>
                        <a:gd name="connsiteX4" fmla="*/ 3390811 w 4958461"/>
                        <a:gd name="connsiteY4" fmla="*/ 0 h 1306334"/>
                        <a:gd name="connsiteX5" fmla="*/ 4568037 w 4958461"/>
                        <a:gd name="connsiteY5" fmla="*/ 0 h 1306334"/>
                        <a:gd name="connsiteX6" fmla="*/ 4958461 w 4958461"/>
                        <a:gd name="connsiteY6" fmla="*/ 178016 h 1306334"/>
                        <a:gd name="connsiteX7" fmla="*/ 2483826 w 4958461"/>
                        <a:gd name="connsiteY7" fmla="*/ 1306334 h 1306334"/>
                        <a:gd name="connsiteX8" fmla="*/ 0 w 4958461"/>
                        <a:gd name="connsiteY8" fmla="*/ 173421 h 1306334"/>
                        <a:gd name="connsiteX9" fmla="*/ 399615 w 4958461"/>
                        <a:gd name="connsiteY9" fmla="*/ 0 h 1306334"/>
                        <a:gd name="connsiteX0" fmla="*/ 399615 w 4963056"/>
                        <a:gd name="connsiteY0" fmla="*/ 0 h 1306334"/>
                        <a:gd name="connsiteX1" fmla="*/ 1586324 w 4963056"/>
                        <a:gd name="connsiteY1" fmla="*/ 0 h 1306334"/>
                        <a:gd name="connsiteX2" fmla="*/ 1586324 w 4963056"/>
                        <a:gd name="connsiteY2" fmla="*/ 341150 h 1306334"/>
                        <a:gd name="connsiteX3" fmla="*/ 3390811 w 4963056"/>
                        <a:gd name="connsiteY3" fmla="*/ 341150 h 1306334"/>
                        <a:gd name="connsiteX4" fmla="*/ 3390811 w 4963056"/>
                        <a:gd name="connsiteY4" fmla="*/ 0 h 1306334"/>
                        <a:gd name="connsiteX5" fmla="*/ 4568037 w 4963056"/>
                        <a:gd name="connsiteY5" fmla="*/ 0 h 1306334"/>
                        <a:gd name="connsiteX6" fmla="*/ 4963056 w 4963056"/>
                        <a:gd name="connsiteY6" fmla="*/ 173421 h 1306334"/>
                        <a:gd name="connsiteX7" fmla="*/ 2483826 w 4963056"/>
                        <a:gd name="connsiteY7" fmla="*/ 1306334 h 1306334"/>
                        <a:gd name="connsiteX8" fmla="*/ 0 w 4963056"/>
                        <a:gd name="connsiteY8" fmla="*/ 173421 h 1306334"/>
                        <a:gd name="connsiteX9" fmla="*/ 399615 w 4963056"/>
                        <a:gd name="connsiteY9" fmla="*/ 0 h 1306334"/>
                        <a:gd name="connsiteX0" fmla="*/ 395020 w 4958461"/>
                        <a:gd name="connsiteY0" fmla="*/ 0 h 1306334"/>
                        <a:gd name="connsiteX1" fmla="*/ 1581729 w 4958461"/>
                        <a:gd name="connsiteY1" fmla="*/ 0 h 1306334"/>
                        <a:gd name="connsiteX2" fmla="*/ 1581729 w 4958461"/>
                        <a:gd name="connsiteY2" fmla="*/ 341150 h 1306334"/>
                        <a:gd name="connsiteX3" fmla="*/ 3386216 w 4958461"/>
                        <a:gd name="connsiteY3" fmla="*/ 341150 h 1306334"/>
                        <a:gd name="connsiteX4" fmla="*/ 3386216 w 4958461"/>
                        <a:gd name="connsiteY4" fmla="*/ 0 h 1306334"/>
                        <a:gd name="connsiteX5" fmla="*/ 4563442 w 4958461"/>
                        <a:gd name="connsiteY5" fmla="*/ 0 h 1306334"/>
                        <a:gd name="connsiteX6" fmla="*/ 4958461 w 4958461"/>
                        <a:gd name="connsiteY6" fmla="*/ 173421 h 1306334"/>
                        <a:gd name="connsiteX7" fmla="*/ 2479231 w 4958461"/>
                        <a:gd name="connsiteY7" fmla="*/ 1306334 h 1306334"/>
                        <a:gd name="connsiteX8" fmla="*/ 0 w 4958461"/>
                        <a:gd name="connsiteY8" fmla="*/ 173421 h 1306334"/>
                        <a:gd name="connsiteX9" fmla="*/ 395020 w 4958461"/>
                        <a:gd name="connsiteY9" fmla="*/ 0 h 1306334"/>
                        <a:gd name="connsiteX0" fmla="*/ 395020 w 4962319"/>
                        <a:gd name="connsiteY0" fmla="*/ 0 h 1306334"/>
                        <a:gd name="connsiteX1" fmla="*/ 1581729 w 4962319"/>
                        <a:gd name="connsiteY1" fmla="*/ 0 h 1306334"/>
                        <a:gd name="connsiteX2" fmla="*/ 1581729 w 4962319"/>
                        <a:gd name="connsiteY2" fmla="*/ 341150 h 1306334"/>
                        <a:gd name="connsiteX3" fmla="*/ 3386216 w 4962319"/>
                        <a:gd name="connsiteY3" fmla="*/ 341150 h 1306334"/>
                        <a:gd name="connsiteX4" fmla="*/ 3386216 w 4962319"/>
                        <a:gd name="connsiteY4" fmla="*/ 0 h 1306334"/>
                        <a:gd name="connsiteX5" fmla="*/ 4563442 w 4962319"/>
                        <a:gd name="connsiteY5" fmla="*/ 0 h 1306334"/>
                        <a:gd name="connsiteX6" fmla="*/ 4962319 w 4962319"/>
                        <a:gd name="connsiteY6" fmla="*/ 165705 h 1306334"/>
                        <a:gd name="connsiteX7" fmla="*/ 2479231 w 4962319"/>
                        <a:gd name="connsiteY7" fmla="*/ 1306334 h 1306334"/>
                        <a:gd name="connsiteX8" fmla="*/ 0 w 4962319"/>
                        <a:gd name="connsiteY8" fmla="*/ 173421 h 1306334"/>
                        <a:gd name="connsiteX9" fmla="*/ 395020 w 4962319"/>
                        <a:gd name="connsiteY9" fmla="*/ 0 h 1306334"/>
                        <a:gd name="connsiteX0" fmla="*/ 398879 w 4966178"/>
                        <a:gd name="connsiteY0" fmla="*/ 0 h 1306334"/>
                        <a:gd name="connsiteX1" fmla="*/ 1585588 w 4966178"/>
                        <a:gd name="connsiteY1" fmla="*/ 0 h 1306334"/>
                        <a:gd name="connsiteX2" fmla="*/ 1585588 w 4966178"/>
                        <a:gd name="connsiteY2" fmla="*/ 341150 h 1306334"/>
                        <a:gd name="connsiteX3" fmla="*/ 3390075 w 4966178"/>
                        <a:gd name="connsiteY3" fmla="*/ 341150 h 1306334"/>
                        <a:gd name="connsiteX4" fmla="*/ 3390075 w 4966178"/>
                        <a:gd name="connsiteY4" fmla="*/ 0 h 1306334"/>
                        <a:gd name="connsiteX5" fmla="*/ 4567301 w 4966178"/>
                        <a:gd name="connsiteY5" fmla="*/ 0 h 1306334"/>
                        <a:gd name="connsiteX6" fmla="*/ 4966178 w 4966178"/>
                        <a:gd name="connsiteY6" fmla="*/ 165705 h 1306334"/>
                        <a:gd name="connsiteX7" fmla="*/ 2483090 w 4966178"/>
                        <a:gd name="connsiteY7" fmla="*/ 1306334 h 1306334"/>
                        <a:gd name="connsiteX8" fmla="*/ 0 w 4966178"/>
                        <a:gd name="connsiteY8" fmla="*/ 161846 h 1306334"/>
                        <a:gd name="connsiteX9" fmla="*/ 398879 w 4966178"/>
                        <a:gd name="connsiteY9" fmla="*/ 0 h 1306334"/>
                        <a:gd name="connsiteX0" fmla="*/ 398879 w 4961945"/>
                        <a:gd name="connsiteY0" fmla="*/ 0 h 1306334"/>
                        <a:gd name="connsiteX1" fmla="*/ 1585588 w 4961945"/>
                        <a:gd name="connsiteY1" fmla="*/ 0 h 1306334"/>
                        <a:gd name="connsiteX2" fmla="*/ 1585588 w 4961945"/>
                        <a:gd name="connsiteY2" fmla="*/ 341150 h 1306334"/>
                        <a:gd name="connsiteX3" fmla="*/ 3390075 w 4961945"/>
                        <a:gd name="connsiteY3" fmla="*/ 341150 h 1306334"/>
                        <a:gd name="connsiteX4" fmla="*/ 3390075 w 4961945"/>
                        <a:gd name="connsiteY4" fmla="*/ 0 h 1306334"/>
                        <a:gd name="connsiteX5" fmla="*/ 4567301 w 4961945"/>
                        <a:gd name="connsiteY5" fmla="*/ 0 h 1306334"/>
                        <a:gd name="connsiteX6" fmla="*/ 4961945 w 4961945"/>
                        <a:gd name="connsiteY6" fmla="*/ 157239 h 1306334"/>
                        <a:gd name="connsiteX7" fmla="*/ 2483090 w 4961945"/>
                        <a:gd name="connsiteY7" fmla="*/ 1306334 h 1306334"/>
                        <a:gd name="connsiteX8" fmla="*/ 0 w 4961945"/>
                        <a:gd name="connsiteY8" fmla="*/ 161846 h 1306334"/>
                        <a:gd name="connsiteX9" fmla="*/ 398879 w 4961945"/>
                        <a:gd name="connsiteY9" fmla="*/ 0 h 130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961945" h="1306334">
                          <a:moveTo>
                            <a:pt x="398879" y="0"/>
                          </a:moveTo>
                          <a:lnTo>
                            <a:pt x="1585588" y="0"/>
                          </a:lnTo>
                          <a:lnTo>
                            <a:pt x="1585588" y="341150"/>
                          </a:lnTo>
                          <a:lnTo>
                            <a:pt x="3390075" y="341150"/>
                          </a:lnTo>
                          <a:lnTo>
                            <a:pt x="3390075" y="0"/>
                          </a:lnTo>
                          <a:lnTo>
                            <a:pt x="4567301" y="0"/>
                          </a:lnTo>
                          <a:lnTo>
                            <a:pt x="4961945" y="157239"/>
                          </a:lnTo>
                          <a:lnTo>
                            <a:pt x="2483090" y="1306334"/>
                          </a:lnTo>
                          <a:lnTo>
                            <a:pt x="0" y="161846"/>
                          </a:lnTo>
                          <a:cubicBezTo>
                            <a:pt x="130142" y="102507"/>
                            <a:pt x="268737" y="59339"/>
                            <a:pt x="398879" y="0"/>
                          </a:cubicBezTo>
                          <a:close/>
                        </a:path>
                      </a:pathLst>
                    </a:custGeom>
                    <a:solidFill>
                      <a:srgbClr val="999585"/>
                    </a:solidFill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Freeform 190">
                      <a:extLst>
                        <a:ext uri="{FF2B5EF4-FFF2-40B4-BE49-F238E27FC236}">
                          <a16:creationId xmlns:a16="http://schemas.microsoft.com/office/drawing/2014/main" xmlns="" id="{99B805E7-8DCF-4AA1-A0CA-4834CE5A8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7100" y="3094142"/>
                      <a:ext cx="3951743" cy="1237320"/>
                    </a:xfrm>
                    <a:custGeom>
                      <a:avLst/>
                      <a:gdLst>
                        <a:gd name="connsiteX0" fmla="*/ 818863 w 3951743"/>
                        <a:gd name="connsiteY0" fmla="*/ 0 h 1237320"/>
                        <a:gd name="connsiteX1" fmla="*/ 818863 w 3951743"/>
                        <a:gd name="connsiteY1" fmla="*/ 293305 h 1237320"/>
                        <a:gd name="connsiteX2" fmla="*/ 3161168 w 3951743"/>
                        <a:gd name="connsiteY2" fmla="*/ 293305 h 1237320"/>
                        <a:gd name="connsiteX3" fmla="*/ 3161168 w 3951743"/>
                        <a:gd name="connsiteY3" fmla="*/ 12524 h 1237320"/>
                        <a:gd name="connsiteX4" fmla="*/ 3951743 w 3951743"/>
                        <a:gd name="connsiteY4" fmla="*/ 362538 h 1237320"/>
                        <a:gd name="connsiteX5" fmla="*/ 1975872 w 3951743"/>
                        <a:gd name="connsiteY5" fmla="*/ 1237320 h 1237320"/>
                        <a:gd name="connsiteX6" fmla="*/ 0 w 3951743"/>
                        <a:gd name="connsiteY6" fmla="*/ 362538 h 1237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951743" h="1237320">
                          <a:moveTo>
                            <a:pt x="818863" y="0"/>
                          </a:moveTo>
                          <a:lnTo>
                            <a:pt x="818863" y="293305"/>
                          </a:lnTo>
                          <a:lnTo>
                            <a:pt x="3161168" y="293305"/>
                          </a:lnTo>
                          <a:lnTo>
                            <a:pt x="3161168" y="12524"/>
                          </a:lnTo>
                          <a:lnTo>
                            <a:pt x="3951743" y="362538"/>
                          </a:lnTo>
                          <a:lnTo>
                            <a:pt x="1975872" y="1237320"/>
                          </a:lnTo>
                          <a:lnTo>
                            <a:pt x="0" y="362538"/>
                          </a:lnTo>
                          <a:close/>
                        </a:path>
                      </a:pathLst>
                    </a:custGeom>
                    <a:solidFill>
                      <a:srgbClr val="B2B4AD"/>
                    </a:solidFill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Freeform 191">
                      <a:extLst>
                        <a:ext uri="{FF2B5EF4-FFF2-40B4-BE49-F238E27FC236}">
                          <a16:creationId xmlns:a16="http://schemas.microsoft.com/office/drawing/2014/main" xmlns="" id="{BEFDF43F-B5D0-4FA7-8544-FC9AF55F0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84347" y="2393389"/>
                      <a:ext cx="2971668" cy="969892"/>
                    </a:xfrm>
                    <a:custGeom>
                      <a:avLst/>
                      <a:gdLst>
                        <a:gd name="connsiteX0" fmla="*/ 723777 w 2971668"/>
                        <a:gd name="connsiteY0" fmla="*/ 0 h 969892"/>
                        <a:gd name="connsiteX1" fmla="*/ 723777 w 2971668"/>
                        <a:gd name="connsiteY1" fmla="*/ 153060 h 969892"/>
                        <a:gd name="connsiteX2" fmla="*/ 2292227 w 2971668"/>
                        <a:gd name="connsiteY2" fmla="*/ 153060 h 969892"/>
                        <a:gd name="connsiteX3" fmla="*/ 2292227 w 2971668"/>
                        <a:gd name="connsiteY3" fmla="*/ 20398 h 969892"/>
                        <a:gd name="connsiteX4" fmla="*/ 2971668 w 2971668"/>
                        <a:gd name="connsiteY4" fmla="*/ 326314 h 969892"/>
                        <a:gd name="connsiteX5" fmla="*/ 1499920 w 2971668"/>
                        <a:gd name="connsiteY5" fmla="*/ 969892 h 969892"/>
                        <a:gd name="connsiteX6" fmla="*/ 0 w 2971668"/>
                        <a:gd name="connsiteY6" fmla="*/ 313643 h 9698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971668" h="969892">
                          <a:moveTo>
                            <a:pt x="723777" y="0"/>
                          </a:moveTo>
                          <a:lnTo>
                            <a:pt x="723777" y="153060"/>
                          </a:lnTo>
                          <a:lnTo>
                            <a:pt x="2292227" y="153060"/>
                          </a:lnTo>
                          <a:lnTo>
                            <a:pt x="2292227" y="20398"/>
                          </a:lnTo>
                          <a:lnTo>
                            <a:pt x="2971668" y="326314"/>
                          </a:lnTo>
                          <a:lnTo>
                            <a:pt x="1499920" y="969892"/>
                          </a:lnTo>
                          <a:lnTo>
                            <a:pt x="0" y="313643"/>
                          </a:lnTo>
                          <a:close/>
                        </a:path>
                      </a:pathLst>
                    </a:custGeom>
                    <a:solidFill>
                      <a:srgbClr val="BCBDC0"/>
                    </a:solidFill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Decision 43">
                      <a:extLst>
                        <a:ext uri="{FF2B5EF4-FFF2-40B4-BE49-F238E27FC236}">
                          <a16:creationId xmlns:a16="http://schemas.microsoft.com/office/drawing/2014/main" xmlns="" id="{B2D75AF2-3437-495E-B666-C517375B9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3648" y="1554184"/>
                      <a:ext cx="1987547" cy="857916"/>
                    </a:xfrm>
                    <a:custGeom>
                      <a:avLst/>
                      <a:gdLst>
                        <a:gd name="connsiteX0" fmla="*/ 0 w 10000"/>
                        <a:gd name="connsiteY0" fmla="*/ 5000 h 10000"/>
                        <a:gd name="connsiteX1" fmla="*/ 5000 w 10000"/>
                        <a:gd name="connsiteY1" fmla="*/ 0 h 10000"/>
                        <a:gd name="connsiteX2" fmla="*/ 10000 w 10000"/>
                        <a:gd name="connsiteY2" fmla="*/ 5000 h 10000"/>
                        <a:gd name="connsiteX3" fmla="*/ 5000 w 10000"/>
                        <a:gd name="connsiteY3" fmla="*/ 10000 h 10000"/>
                        <a:gd name="connsiteX4" fmla="*/ 0 w 10000"/>
                        <a:gd name="connsiteY4" fmla="*/ 5000 h 10000"/>
                        <a:gd name="connsiteX0" fmla="*/ 0 w 9926"/>
                        <a:gd name="connsiteY0" fmla="*/ 5000 h 10000"/>
                        <a:gd name="connsiteX1" fmla="*/ 5000 w 9926"/>
                        <a:gd name="connsiteY1" fmla="*/ 0 h 10000"/>
                        <a:gd name="connsiteX2" fmla="*/ 9926 w 9926"/>
                        <a:gd name="connsiteY2" fmla="*/ 5073 h 10000"/>
                        <a:gd name="connsiteX3" fmla="*/ 5000 w 9926"/>
                        <a:gd name="connsiteY3" fmla="*/ 10000 h 10000"/>
                        <a:gd name="connsiteX4" fmla="*/ 0 w 9926"/>
                        <a:gd name="connsiteY4" fmla="*/ 5000 h 10000"/>
                        <a:gd name="connsiteX0" fmla="*/ 0 w 10021"/>
                        <a:gd name="connsiteY0" fmla="*/ 4976 h 10000"/>
                        <a:gd name="connsiteX1" fmla="*/ 5058 w 10021"/>
                        <a:gd name="connsiteY1" fmla="*/ 0 h 10000"/>
                        <a:gd name="connsiteX2" fmla="*/ 10021 w 10021"/>
                        <a:gd name="connsiteY2" fmla="*/ 5073 h 10000"/>
                        <a:gd name="connsiteX3" fmla="*/ 5058 w 10021"/>
                        <a:gd name="connsiteY3" fmla="*/ 10000 h 10000"/>
                        <a:gd name="connsiteX4" fmla="*/ 0 w 10021"/>
                        <a:gd name="connsiteY4" fmla="*/ 4976 h 10000"/>
                        <a:gd name="connsiteX0" fmla="*/ 0 w 10005"/>
                        <a:gd name="connsiteY0" fmla="*/ 4976 h 10000"/>
                        <a:gd name="connsiteX1" fmla="*/ 5058 w 10005"/>
                        <a:gd name="connsiteY1" fmla="*/ 0 h 10000"/>
                        <a:gd name="connsiteX2" fmla="*/ 10005 w 10005"/>
                        <a:gd name="connsiteY2" fmla="*/ 4962 h 10000"/>
                        <a:gd name="connsiteX3" fmla="*/ 5058 w 10005"/>
                        <a:gd name="connsiteY3" fmla="*/ 10000 h 10000"/>
                        <a:gd name="connsiteX4" fmla="*/ 0 w 10005"/>
                        <a:gd name="connsiteY4" fmla="*/ 4976 h 10000"/>
                        <a:gd name="connsiteX0" fmla="*/ 0 w 10005"/>
                        <a:gd name="connsiteY0" fmla="*/ 4976 h 10000"/>
                        <a:gd name="connsiteX1" fmla="*/ 5058 w 10005"/>
                        <a:gd name="connsiteY1" fmla="*/ 0 h 10000"/>
                        <a:gd name="connsiteX2" fmla="*/ 10005 w 10005"/>
                        <a:gd name="connsiteY2" fmla="*/ 4925 h 10000"/>
                        <a:gd name="connsiteX3" fmla="*/ 5058 w 10005"/>
                        <a:gd name="connsiteY3" fmla="*/ 10000 h 10000"/>
                        <a:gd name="connsiteX4" fmla="*/ 0 w 10005"/>
                        <a:gd name="connsiteY4" fmla="*/ 4976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05" h="10000">
                          <a:moveTo>
                            <a:pt x="0" y="4976"/>
                          </a:moveTo>
                          <a:lnTo>
                            <a:pt x="5058" y="0"/>
                          </a:lnTo>
                          <a:lnTo>
                            <a:pt x="10005" y="4925"/>
                          </a:lnTo>
                          <a:lnTo>
                            <a:pt x="5058" y="10000"/>
                          </a:lnTo>
                          <a:lnTo>
                            <a:pt x="0" y="4976"/>
                          </a:lnTo>
                          <a:close/>
                        </a:path>
                      </a:pathLst>
                    </a:custGeom>
                    <a:solidFill>
                      <a:srgbClr val="BFBEBF"/>
                    </a:solidFill>
                    <a:ln>
                      <a:noFill/>
                    </a:ln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72" name="Group 371">
                      <a:extLst>
                        <a:ext uri="{FF2B5EF4-FFF2-40B4-BE49-F238E27FC236}">
                          <a16:creationId xmlns:a16="http://schemas.microsoft.com/office/drawing/2014/main" xmlns="" id="{7C2FE24C-F1E6-4A61-AB8F-73A2581326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49114" y="469693"/>
                      <a:ext cx="5822967" cy="5750560"/>
                      <a:chOff x="3184515" y="761082"/>
                      <a:chExt cx="5822967" cy="5750560"/>
                    </a:xfrm>
                  </p:grpSpPr>
                  <p:grpSp>
                    <p:nvGrpSpPr>
                      <p:cNvPr id="389" name="Group 388">
                        <a:extLst>
                          <a:ext uri="{FF2B5EF4-FFF2-40B4-BE49-F238E27FC236}">
                            <a16:creationId xmlns:a16="http://schemas.microsoft.com/office/drawing/2014/main" xmlns="" id="{B096A6EA-76EC-4B95-AA37-B533C837D4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50172" y="761082"/>
                        <a:ext cx="1699062" cy="1647779"/>
                        <a:chOff x="5077836" y="597882"/>
                        <a:chExt cx="2026267" cy="1965107"/>
                      </a:xfrm>
                    </p:grpSpPr>
                    <p:sp>
                      <p:nvSpPr>
                        <p:cNvPr id="394" name="Freeform 215">
                          <a:extLst>
                            <a:ext uri="{FF2B5EF4-FFF2-40B4-BE49-F238E27FC236}">
                              <a16:creationId xmlns:a16="http://schemas.microsoft.com/office/drawing/2014/main" xmlns="" id="{81ECF302-ADF8-446A-81A6-A8584A3E94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5509761" y="584617"/>
                          <a:ext cx="1164866" cy="1191396"/>
                        </a:xfrm>
                        <a:custGeom>
                          <a:avLst/>
                          <a:gdLst>
                            <a:gd name="connsiteX0" fmla="*/ 0 w 423448"/>
                            <a:gd name="connsiteY0" fmla="*/ 190387 h 380775"/>
                            <a:gd name="connsiteX1" fmla="*/ 328254 w 423448"/>
                            <a:gd name="connsiteY1" fmla="*/ 0 h 380775"/>
                            <a:gd name="connsiteX2" fmla="*/ 423448 w 423448"/>
                            <a:gd name="connsiteY2" fmla="*/ 190390 h 380775"/>
                            <a:gd name="connsiteX3" fmla="*/ 328256 w 423448"/>
                            <a:gd name="connsiteY3" fmla="*/ 380775 h 380775"/>
                            <a:gd name="connsiteX4" fmla="*/ 0 w 423448"/>
                            <a:gd name="connsiteY4" fmla="*/ 190387 h 380775"/>
                            <a:gd name="connsiteX0" fmla="*/ 0 w 423448"/>
                            <a:gd name="connsiteY0" fmla="*/ 190387 h 380775"/>
                            <a:gd name="connsiteX1" fmla="*/ 328254 w 423448"/>
                            <a:gd name="connsiteY1" fmla="*/ 0 h 380775"/>
                            <a:gd name="connsiteX2" fmla="*/ 423448 w 423448"/>
                            <a:gd name="connsiteY2" fmla="*/ 190390 h 380775"/>
                            <a:gd name="connsiteX3" fmla="*/ 329411 w 423448"/>
                            <a:gd name="connsiteY3" fmla="*/ 380775 h 380775"/>
                            <a:gd name="connsiteX4" fmla="*/ 0 w 423448"/>
                            <a:gd name="connsiteY4" fmla="*/ 190387 h 380775"/>
                            <a:gd name="connsiteX0" fmla="*/ 0 w 423448"/>
                            <a:gd name="connsiteY0" fmla="*/ 188368 h 378756"/>
                            <a:gd name="connsiteX1" fmla="*/ 329409 w 423448"/>
                            <a:gd name="connsiteY1" fmla="*/ 0 h 378756"/>
                            <a:gd name="connsiteX2" fmla="*/ 423448 w 423448"/>
                            <a:gd name="connsiteY2" fmla="*/ 188371 h 378756"/>
                            <a:gd name="connsiteX3" fmla="*/ 329411 w 423448"/>
                            <a:gd name="connsiteY3" fmla="*/ 378756 h 378756"/>
                            <a:gd name="connsiteX4" fmla="*/ 0 w 423448"/>
                            <a:gd name="connsiteY4" fmla="*/ 188368 h 37875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3448" h="378756">
                              <a:moveTo>
                                <a:pt x="0" y="188368"/>
                              </a:moveTo>
                              <a:lnTo>
                                <a:pt x="329409" y="0"/>
                              </a:lnTo>
                              <a:lnTo>
                                <a:pt x="423448" y="188371"/>
                              </a:lnTo>
                              <a:lnTo>
                                <a:pt x="329411" y="378756"/>
                              </a:lnTo>
                              <a:lnTo>
                                <a:pt x="0" y="18836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AEAEA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95" name="Freeform 216">
                          <a:extLst>
                            <a:ext uri="{FF2B5EF4-FFF2-40B4-BE49-F238E27FC236}">
                              <a16:creationId xmlns:a16="http://schemas.microsoft.com/office/drawing/2014/main" xmlns="" id="{E651FD0E-14A3-45E9-9145-88493C2223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5549951" y="1008836"/>
                          <a:ext cx="1082038" cy="2026267"/>
                        </a:xfrm>
                        <a:custGeom>
                          <a:avLst/>
                          <a:gdLst>
                            <a:gd name="connsiteX0" fmla="*/ 0 w 555823"/>
                            <a:gd name="connsiteY0" fmla="*/ 190387 h 910269"/>
                            <a:gd name="connsiteX1" fmla="*/ 328254 w 555823"/>
                            <a:gd name="connsiteY1" fmla="*/ 0 h 910269"/>
                            <a:gd name="connsiteX2" fmla="*/ 555823 w 555823"/>
                            <a:gd name="connsiteY2" fmla="*/ 455136 h 910269"/>
                            <a:gd name="connsiteX3" fmla="*/ 328256 w 555823"/>
                            <a:gd name="connsiteY3" fmla="*/ 910269 h 910269"/>
                            <a:gd name="connsiteX4" fmla="*/ 2 w 555823"/>
                            <a:gd name="connsiteY4" fmla="*/ 719881 h 910269"/>
                            <a:gd name="connsiteX5" fmla="*/ 132374 w 555823"/>
                            <a:gd name="connsiteY5" fmla="*/ 455136 h 910269"/>
                            <a:gd name="connsiteX6" fmla="*/ 0 w 555823"/>
                            <a:gd name="connsiteY6" fmla="*/ 190387 h 91026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555823" h="910269">
                              <a:moveTo>
                                <a:pt x="0" y="190387"/>
                              </a:moveTo>
                              <a:lnTo>
                                <a:pt x="328254" y="0"/>
                              </a:lnTo>
                              <a:lnTo>
                                <a:pt x="555823" y="455136"/>
                              </a:lnTo>
                              <a:lnTo>
                                <a:pt x="328256" y="910269"/>
                              </a:lnTo>
                              <a:lnTo>
                                <a:pt x="2" y="719881"/>
                              </a:lnTo>
                              <a:lnTo>
                                <a:pt x="132374" y="455136"/>
                              </a:lnTo>
                              <a:lnTo>
                                <a:pt x="0" y="19038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AEAEA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90" name="Freeform 211">
                        <a:extLst>
                          <a:ext uri="{FF2B5EF4-FFF2-40B4-BE49-F238E27FC236}">
                            <a16:creationId xmlns:a16="http://schemas.microsoft.com/office/drawing/2014/main" xmlns="" id="{F1D3B8D0-514C-4055-ACAD-DD4BB3F8D276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538523" y="1476696"/>
                        <a:ext cx="1123392" cy="2687391"/>
                      </a:xfrm>
                      <a:custGeom>
                        <a:avLst/>
                        <a:gdLst>
                          <a:gd name="connsiteX0" fmla="*/ 0 w 688196"/>
                          <a:gd name="connsiteY0" fmla="*/ 192647 h 1439764"/>
                          <a:gd name="connsiteX1" fmla="*/ 332149 w 688196"/>
                          <a:gd name="connsiteY1" fmla="*/ 0 h 1439764"/>
                          <a:gd name="connsiteX2" fmla="*/ 688196 w 688196"/>
                          <a:gd name="connsiteY2" fmla="*/ 712094 h 1439764"/>
                          <a:gd name="connsiteX3" fmla="*/ 324360 w 688196"/>
                          <a:gd name="connsiteY3" fmla="*/ 1439764 h 1439764"/>
                          <a:gd name="connsiteX4" fmla="*/ 1 w 688196"/>
                          <a:gd name="connsiteY4" fmla="*/ 1251635 h 1439764"/>
                          <a:gd name="connsiteX5" fmla="*/ 264748 w 688196"/>
                          <a:gd name="connsiteY5" fmla="*/ 722142 h 1439764"/>
                          <a:gd name="connsiteX6" fmla="*/ 0 w 688196"/>
                          <a:gd name="connsiteY6" fmla="*/ 192647 h 14397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688196" h="1439764">
                            <a:moveTo>
                              <a:pt x="0" y="192647"/>
                            </a:moveTo>
                            <a:lnTo>
                              <a:pt x="332149" y="0"/>
                            </a:lnTo>
                            <a:lnTo>
                              <a:pt x="688196" y="712094"/>
                            </a:lnTo>
                            <a:lnTo>
                              <a:pt x="324360" y="1439764"/>
                            </a:lnTo>
                            <a:lnTo>
                              <a:pt x="1" y="1251635"/>
                            </a:lnTo>
                            <a:lnTo>
                              <a:pt x="264748" y="722142"/>
                            </a:lnTo>
                            <a:lnTo>
                              <a:pt x="0" y="192647"/>
                            </a:lnTo>
                            <a:close/>
                          </a:path>
                        </a:pathLst>
                      </a:custGeom>
                      <a:solidFill>
                        <a:srgbClr val="DBDCD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1" name="Freeform 212">
                        <a:extLst>
                          <a:ext uri="{FF2B5EF4-FFF2-40B4-BE49-F238E27FC236}">
                            <a16:creationId xmlns:a16="http://schemas.microsoft.com/office/drawing/2014/main" xmlns="" id="{D8B397CF-3076-488F-BB67-C78B87A29E9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426789" y="1832511"/>
                        <a:ext cx="1345831" cy="3675716"/>
                      </a:xfrm>
                      <a:custGeom>
                        <a:avLst/>
                        <a:gdLst>
                          <a:gd name="connsiteX0" fmla="*/ 0 w 824464"/>
                          <a:gd name="connsiteY0" fmla="*/ 1776611 h 1969257"/>
                          <a:gd name="connsiteX1" fmla="*/ 401016 w 824464"/>
                          <a:gd name="connsiteY1" fmla="*/ 974581 h 1969257"/>
                          <a:gd name="connsiteX2" fmla="*/ 7789 w 824464"/>
                          <a:gd name="connsiteY2" fmla="*/ 188129 h 1969257"/>
                          <a:gd name="connsiteX3" fmla="*/ 332149 w 824464"/>
                          <a:gd name="connsiteY3" fmla="*/ 0 h 1969257"/>
                          <a:gd name="connsiteX4" fmla="*/ 824464 w 824464"/>
                          <a:gd name="connsiteY4" fmla="*/ 984630 h 1969257"/>
                          <a:gd name="connsiteX5" fmla="*/ 332149 w 824464"/>
                          <a:gd name="connsiteY5" fmla="*/ 1969257 h 1969257"/>
                          <a:gd name="connsiteX6" fmla="*/ 0 w 824464"/>
                          <a:gd name="connsiteY6" fmla="*/ 1776611 h 19692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4464" h="1969257">
                            <a:moveTo>
                              <a:pt x="0" y="1776611"/>
                            </a:moveTo>
                            <a:lnTo>
                              <a:pt x="401016" y="974581"/>
                            </a:lnTo>
                            <a:lnTo>
                              <a:pt x="7789" y="188129"/>
                            </a:lnTo>
                            <a:lnTo>
                              <a:pt x="332149" y="0"/>
                            </a:lnTo>
                            <a:lnTo>
                              <a:pt x="824464" y="984630"/>
                            </a:lnTo>
                            <a:lnTo>
                              <a:pt x="332149" y="1969257"/>
                            </a:lnTo>
                            <a:lnTo>
                              <a:pt x="0" y="1776611"/>
                            </a:lnTo>
                            <a:close/>
                          </a:path>
                        </a:pathLst>
                      </a:custGeom>
                      <a:solidFill>
                        <a:srgbClr val="D6D5D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2" name="Freeform 213">
                        <a:extLst>
                          <a:ext uri="{FF2B5EF4-FFF2-40B4-BE49-F238E27FC236}">
                            <a16:creationId xmlns:a16="http://schemas.microsoft.com/office/drawing/2014/main" xmlns="" id="{AEC3B577-B474-43FD-8F57-E2C984617634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322441" y="2194675"/>
                        <a:ext cx="1555552" cy="4664041"/>
                      </a:xfrm>
                      <a:custGeom>
                        <a:avLst/>
                        <a:gdLst>
                          <a:gd name="connsiteX0" fmla="*/ 0 w 952940"/>
                          <a:gd name="connsiteY0" fmla="*/ 2310622 h 2498750"/>
                          <a:gd name="connsiteX1" fmla="*/ 529495 w 952940"/>
                          <a:gd name="connsiteY1" fmla="*/ 1251634 h 2498750"/>
                          <a:gd name="connsiteX2" fmla="*/ 0 w 952940"/>
                          <a:gd name="connsiteY2" fmla="*/ 192646 h 2498750"/>
                          <a:gd name="connsiteX3" fmla="*/ 332147 w 952940"/>
                          <a:gd name="connsiteY3" fmla="*/ 0 h 2498750"/>
                          <a:gd name="connsiteX4" fmla="*/ 952940 w 952940"/>
                          <a:gd name="connsiteY4" fmla="*/ 1241587 h 2498750"/>
                          <a:gd name="connsiteX5" fmla="*/ 324358 w 952940"/>
                          <a:gd name="connsiteY5" fmla="*/ 2498750 h 2498750"/>
                          <a:gd name="connsiteX6" fmla="*/ 0 w 952940"/>
                          <a:gd name="connsiteY6" fmla="*/ 2310622 h 24987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52940" h="2498750">
                            <a:moveTo>
                              <a:pt x="0" y="2310622"/>
                            </a:moveTo>
                            <a:lnTo>
                              <a:pt x="529495" y="1251634"/>
                            </a:lnTo>
                            <a:lnTo>
                              <a:pt x="0" y="192646"/>
                            </a:lnTo>
                            <a:lnTo>
                              <a:pt x="332147" y="0"/>
                            </a:lnTo>
                            <a:lnTo>
                              <a:pt x="952940" y="1241587"/>
                            </a:lnTo>
                            <a:lnTo>
                              <a:pt x="324358" y="2498750"/>
                            </a:lnTo>
                            <a:lnTo>
                              <a:pt x="0" y="2310622"/>
                            </a:lnTo>
                            <a:close/>
                          </a:path>
                        </a:pathLst>
                      </a:custGeom>
                      <a:solidFill>
                        <a:srgbClr val="D2D2C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93" name="Freeform 214">
                        <a:extLst>
                          <a:ext uri="{FF2B5EF4-FFF2-40B4-BE49-F238E27FC236}">
                            <a16:creationId xmlns:a16="http://schemas.microsoft.com/office/drawing/2014/main" xmlns="" id="{F4661597-2A40-4D53-A31E-F1DB23433E4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5073375" y="2577534"/>
                        <a:ext cx="2045248" cy="5822967"/>
                      </a:xfrm>
                      <a:custGeom>
                        <a:avLst/>
                        <a:gdLst>
                          <a:gd name="connsiteX0" fmla="*/ 0 w 952940"/>
                          <a:gd name="connsiteY0" fmla="*/ 2310622 h 2498750"/>
                          <a:gd name="connsiteX1" fmla="*/ 529495 w 952940"/>
                          <a:gd name="connsiteY1" fmla="*/ 1251634 h 2498750"/>
                          <a:gd name="connsiteX2" fmla="*/ 0 w 952940"/>
                          <a:gd name="connsiteY2" fmla="*/ 192646 h 2498750"/>
                          <a:gd name="connsiteX3" fmla="*/ 332147 w 952940"/>
                          <a:gd name="connsiteY3" fmla="*/ 0 h 2498750"/>
                          <a:gd name="connsiteX4" fmla="*/ 952940 w 952940"/>
                          <a:gd name="connsiteY4" fmla="*/ 1241587 h 2498750"/>
                          <a:gd name="connsiteX5" fmla="*/ 324358 w 952940"/>
                          <a:gd name="connsiteY5" fmla="*/ 2498750 h 2498750"/>
                          <a:gd name="connsiteX6" fmla="*/ 0 w 952940"/>
                          <a:gd name="connsiteY6" fmla="*/ 2310622 h 24987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52940" h="2498750">
                            <a:moveTo>
                              <a:pt x="0" y="2310622"/>
                            </a:moveTo>
                            <a:lnTo>
                              <a:pt x="529495" y="1251634"/>
                            </a:lnTo>
                            <a:lnTo>
                              <a:pt x="0" y="192646"/>
                            </a:lnTo>
                            <a:lnTo>
                              <a:pt x="332147" y="0"/>
                            </a:lnTo>
                            <a:lnTo>
                              <a:pt x="952940" y="1241587"/>
                            </a:lnTo>
                            <a:lnTo>
                              <a:pt x="324358" y="2498750"/>
                            </a:lnTo>
                            <a:lnTo>
                              <a:pt x="0" y="2310622"/>
                            </a:lnTo>
                            <a:close/>
                          </a:path>
                        </a:pathLst>
                      </a:custGeom>
                      <a:solidFill>
                        <a:srgbClr val="ADA99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grpSp>
                  <p:nvGrpSpPr>
                    <p:cNvPr id="373" name="Group 372">
                      <a:extLst>
                        <a:ext uri="{FF2B5EF4-FFF2-40B4-BE49-F238E27FC236}">
                          <a16:creationId xmlns:a16="http://schemas.microsoft.com/office/drawing/2014/main" xmlns="" id="{AC85BC50-6FE2-4A4D-BD67-F1771F650EFF}"/>
                        </a:ext>
                      </a:extLst>
                    </p:cNvPr>
                    <p:cNvGrpSpPr/>
                    <p:nvPr/>
                  </p:nvGrpSpPr>
                  <p:grpSpPr>
                    <a:xfrm rot="1414833">
                      <a:off x="3961147" y="272030"/>
                      <a:ext cx="1793675" cy="5502110"/>
                      <a:chOff x="289552" y="824445"/>
                      <a:chExt cx="1793675" cy="5502110"/>
                    </a:xfrm>
                    <a:solidFill>
                      <a:schemeClr val="accent2"/>
                    </a:solidFill>
                  </p:grpSpPr>
                  <p:grpSp>
                    <p:nvGrpSpPr>
                      <p:cNvPr id="382" name="Group 381">
                        <a:extLst>
                          <a:ext uri="{FF2B5EF4-FFF2-40B4-BE49-F238E27FC236}">
                            <a16:creationId xmlns:a16="http://schemas.microsoft.com/office/drawing/2014/main" xmlns="" id="{B6145CDD-A225-4AAB-890D-1FB32AEA31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11284" y="824445"/>
                        <a:ext cx="623375" cy="1534053"/>
                        <a:chOff x="911284" y="824445"/>
                        <a:chExt cx="623375" cy="1534053"/>
                      </a:xfrm>
                      <a:grpFill/>
                    </p:grpSpPr>
                    <p:sp>
                      <p:nvSpPr>
                        <p:cNvPr id="387" name="Freeform 208">
                          <a:extLst>
                            <a:ext uri="{FF2B5EF4-FFF2-40B4-BE49-F238E27FC236}">
                              <a16:creationId xmlns:a16="http://schemas.microsoft.com/office/drawing/2014/main" xmlns="" id="{0D55CEA6-5636-43E8-92BB-9749D23CA0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83353">
                          <a:off x="778442" y="1011245"/>
                          <a:ext cx="872333" cy="498733"/>
                        </a:xfrm>
                        <a:custGeom>
                          <a:avLst/>
                          <a:gdLst>
                            <a:gd name="connsiteX0" fmla="*/ 0 w 872333"/>
                            <a:gd name="connsiteY0" fmla="*/ 0 h 498733"/>
                            <a:gd name="connsiteX1" fmla="*/ 872333 w 872333"/>
                            <a:gd name="connsiteY1" fmla="*/ 226297 h 498733"/>
                            <a:gd name="connsiteX2" fmla="*/ 754651 w 872333"/>
                            <a:gd name="connsiteY2" fmla="*/ 498733 h 4987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872333" h="498733">
                              <a:moveTo>
                                <a:pt x="0" y="0"/>
                              </a:moveTo>
                              <a:lnTo>
                                <a:pt x="872333" y="226297"/>
                              </a:lnTo>
                              <a:lnTo>
                                <a:pt x="754651" y="49873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5F3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88" name="Freeform 209">
                          <a:extLst>
                            <a:ext uri="{FF2B5EF4-FFF2-40B4-BE49-F238E27FC236}">
                              <a16:creationId xmlns:a16="http://schemas.microsoft.com/office/drawing/2014/main" xmlns="" id="{35615B2D-9EF9-418F-B764-381752EF28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3983353">
                          <a:off x="853974" y="1677813"/>
                          <a:ext cx="737995" cy="623375"/>
                        </a:xfrm>
                        <a:custGeom>
                          <a:avLst/>
                          <a:gdLst>
                            <a:gd name="connsiteX0" fmla="*/ 0 w 737995"/>
                            <a:gd name="connsiteY0" fmla="*/ 268006 h 623375"/>
                            <a:gd name="connsiteX1" fmla="*/ 117191 w 737995"/>
                            <a:gd name="connsiteY1" fmla="*/ 0 h 623375"/>
                            <a:gd name="connsiteX2" fmla="*/ 737995 w 737995"/>
                            <a:gd name="connsiteY2" fmla="*/ 161046 h 623375"/>
                            <a:gd name="connsiteX3" fmla="*/ 535832 w 737995"/>
                            <a:gd name="connsiteY3" fmla="*/ 623375 h 6233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737995" h="623375">
                              <a:moveTo>
                                <a:pt x="0" y="268006"/>
                              </a:moveTo>
                              <a:lnTo>
                                <a:pt x="117191" y="0"/>
                              </a:lnTo>
                              <a:lnTo>
                                <a:pt x="737995" y="161046"/>
                              </a:lnTo>
                              <a:lnTo>
                                <a:pt x="535832" y="62337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5F3F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83" name="Freeform 204">
                        <a:extLst>
                          <a:ext uri="{FF2B5EF4-FFF2-40B4-BE49-F238E27FC236}">
                            <a16:creationId xmlns:a16="http://schemas.microsoft.com/office/drawing/2014/main" xmlns="" id="{51345C6B-9126-48BF-B8D0-2E3EC3C968E1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788681" y="2432017"/>
                        <a:ext cx="849397" cy="890771"/>
                      </a:xfrm>
                      <a:custGeom>
                        <a:avLst/>
                        <a:gdLst>
                          <a:gd name="connsiteX0" fmla="*/ 0 w 849397"/>
                          <a:gd name="connsiteY0" fmla="*/ 539619 h 890771"/>
                          <a:gd name="connsiteX1" fmla="*/ 235959 w 849397"/>
                          <a:gd name="connsiteY1" fmla="*/ 0 h 890771"/>
                          <a:gd name="connsiteX2" fmla="*/ 849397 w 849397"/>
                          <a:gd name="connsiteY2" fmla="*/ 159135 h 890771"/>
                          <a:gd name="connsiteX3" fmla="*/ 529474 w 849397"/>
                          <a:gd name="connsiteY3" fmla="*/ 890771 h 890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49397" h="890771">
                            <a:moveTo>
                              <a:pt x="0" y="539619"/>
                            </a:moveTo>
                            <a:lnTo>
                              <a:pt x="235959" y="0"/>
                            </a:lnTo>
                            <a:lnTo>
                              <a:pt x="849397" y="159135"/>
                            </a:lnTo>
                            <a:lnTo>
                              <a:pt x="529474" y="890771"/>
                            </a:lnTo>
                            <a:close/>
                          </a:path>
                        </a:pathLst>
                      </a:custGeom>
                      <a:solidFill>
                        <a:srgbClr val="EDEAE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84" name="Freeform 205">
                        <a:extLst>
                          <a:ext uri="{FF2B5EF4-FFF2-40B4-BE49-F238E27FC236}">
                            <a16:creationId xmlns:a16="http://schemas.microsoft.com/office/drawing/2014/main" xmlns="" id="{A140463D-B55F-4052-9AB6-EDA819702FD3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720711" y="3170395"/>
                        <a:ext cx="984401" cy="1174254"/>
                      </a:xfrm>
                      <a:custGeom>
                        <a:avLst/>
                        <a:gdLst>
                          <a:gd name="connsiteX0" fmla="*/ 0 w 984401"/>
                          <a:gd name="connsiteY0" fmla="*/ 814671 h 1174254"/>
                          <a:gd name="connsiteX1" fmla="*/ 356231 w 984401"/>
                          <a:gd name="connsiteY1" fmla="*/ 0 h 1174254"/>
                          <a:gd name="connsiteX2" fmla="*/ 984401 w 984401"/>
                          <a:gd name="connsiteY2" fmla="*/ 162957 h 1174254"/>
                          <a:gd name="connsiteX3" fmla="*/ 542190 w 984401"/>
                          <a:gd name="connsiteY3" fmla="*/ 1174254 h 11742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84401" h="1174254">
                            <a:moveTo>
                              <a:pt x="0" y="814671"/>
                            </a:moveTo>
                            <a:lnTo>
                              <a:pt x="356231" y="0"/>
                            </a:lnTo>
                            <a:lnTo>
                              <a:pt x="984401" y="162957"/>
                            </a:lnTo>
                            <a:lnTo>
                              <a:pt x="542190" y="1174254"/>
                            </a:lnTo>
                            <a:close/>
                          </a:path>
                        </a:pathLst>
                      </a:custGeom>
                      <a:solidFill>
                        <a:srgbClr val="DFE0E3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5" name="Freeform 206">
                        <a:extLst>
                          <a:ext uri="{FF2B5EF4-FFF2-40B4-BE49-F238E27FC236}">
                            <a16:creationId xmlns:a16="http://schemas.microsoft.com/office/drawing/2014/main" xmlns="" id="{8AB35627-0949-4252-8268-77E42873319D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666674" y="3903474"/>
                        <a:ext cx="1093175" cy="1448275"/>
                      </a:xfrm>
                      <a:custGeom>
                        <a:avLst/>
                        <a:gdLst>
                          <a:gd name="connsiteX0" fmla="*/ 0 w 1093175"/>
                          <a:gd name="connsiteY0" fmla="*/ 1097124 h 1448275"/>
                          <a:gd name="connsiteX1" fmla="*/ 479740 w 1093175"/>
                          <a:gd name="connsiteY1" fmla="*/ 0 h 1448275"/>
                          <a:gd name="connsiteX2" fmla="*/ 1093175 w 1093175"/>
                          <a:gd name="connsiteY2" fmla="*/ 159134 h 1448275"/>
                          <a:gd name="connsiteX3" fmla="*/ 529473 w 1093175"/>
                          <a:gd name="connsiteY3" fmla="*/ 1448275 h 1448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93175" h="1448275">
                            <a:moveTo>
                              <a:pt x="0" y="1097124"/>
                            </a:moveTo>
                            <a:lnTo>
                              <a:pt x="479740" y="0"/>
                            </a:lnTo>
                            <a:lnTo>
                              <a:pt x="1093175" y="159134"/>
                            </a:lnTo>
                            <a:lnTo>
                              <a:pt x="529473" y="1448275"/>
                            </a:lnTo>
                            <a:close/>
                          </a:path>
                        </a:pathLst>
                      </a:custGeom>
                      <a:solidFill>
                        <a:srgbClr val="E1E3DA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86" name="Freeform 207">
                        <a:extLst>
                          <a:ext uri="{FF2B5EF4-FFF2-40B4-BE49-F238E27FC236}">
                            <a16:creationId xmlns:a16="http://schemas.microsoft.com/office/drawing/2014/main" xmlns="" id="{74105381-83EF-4FAB-BDFB-9385FFA42012}"/>
                          </a:ext>
                        </a:extLst>
                      </p:cNvPr>
                      <p:cNvSpPr/>
                      <p:nvPr/>
                    </p:nvSpPr>
                    <p:spPr>
                      <a:xfrm rot="3983353">
                        <a:off x="473236" y="4716563"/>
                        <a:ext cx="1426308" cy="1793675"/>
                      </a:xfrm>
                      <a:custGeom>
                        <a:avLst/>
                        <a:gdLst>
                          <a:gd name="connsiteX0" fmla="*/ 0 w 1426308"/>
                          <a:gd name="connsiteY0" fmla="*/ 1355270 h 1793675"/>
                          <a:gd name="connsiteX1" fmla="*/ 624102 w 1426308"/>
                          <a:gd name="connsiteY1" fmla="*/ 0 h 1793675"/>
                          <a:gd name="connsiteX2" fmla="*/ 1426308 w 1426308"/>
                          <a:gd name="connsiteY2" fmla="*/ 208104 h 1793675"/>
                          <a:gd name="connsiteX3" fmla="*/ 696154 w 1426308"/>
                          <a:gd name="connsiteY3" fmla="*/ 1793675 h 17936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26308" h="1793675">
                            <a:moveTo>
                              <a:pt x="0" y="1355270"/>
                            </a:moveTo>
                            <a:lnTo>
                              <a:pt x="624102" y="0"/>
                            </a:lnTo>
                            <a:lnTo>
                              <a:pt x="1426308" y="208104"/>
                            </a:lnTo>
                            <a:lnTo>
                              <a:pt x="696154" y="1793675"/>
                            </a:lnTo>
                            <a:close/>
                          </a:path>
                        </a:pathLst>
                      </a:custGeom>
                      <a:solidFill>
                        <a:srgbClr val="C1BBA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374" name="Group 373">
                      <a:extLst>
                        <a:ext uri="{FF2B5EF4-FFF2-40B4-BE49-F238E27FC236}">
                          <a16:creationId xmlns:a16="http://schemas.microsoft.com/office/drawing/2014/main" xmlns="" id="{0989C3F0-EBEF-4DD7-86C8-75F7558E5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64979" y="474069"/>
                      <a:ext cx="2916086" cy="5750560"/>
                      <a:chOff x="2936248" y="649328"/>
                      <a:chExt cx="2916086" cy="5750560"/>
                    </a:xfrm>
                    <a:solidFill>
                      <a:srgbClr val="7030A0"/>
                    </a:solidFill>
                  </p:grpSpPr>
                  <p:grpSp>
                    <p:nvGrpSpPr>
                      <p:cNvPr id="375" name="Group 374">
                        <a:extLst>
                          <a:ext uri="{FF2B5EF4-FFF2-40B4-BE49-F238E27FC236}">
                            <a16:creationId xmlns:a16="http://schemas.microsoft.com/office/drawing/2014/main" xmlns="" id="{F6DF53B1-04BE-4EB7-ACF4-F0B585D3A9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39222" y="649328"/>
                        <a:ext cx="854865" cy="1659555"/>
                        <a:chOff x="2939222" y="649328"/>
                        <a:chExt cx="854865" cy="1659555"/>
                      </a:xfrm>
                      <a:grpFill/>
                    </p:grpSpPr>
                    <p:sp>
                      <p:nvSpPr>
                        <p:cNvPr id="380" name="Freeform 201">
                          <a:extLst>
                            <a:ext uri="{FF2B5EF4-FFF2-40B4-BE49-F238E27FC236}">
                              <a16:creationId xmlns:a16="http://schemas.microsoft.com/office/drawing/2014/main" xmlns="" id="{6DC44CC5-BF13-4841-9E9D-1896D94877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700101" y="888449"/>
                          <a:ext cx="976762" cy="498520"/>
                        </a:xfrm>
                        <a:custGeom>
                          <a:avLst/>
                          <a:gdLst>
                            <a:gd name="connsiteX0" fmla="*/ 0 w 976762"/>
                            <a:gd name="connsiteY0" fmla="*/ 496840 h 498520"/>
                            <a:gd name="connsiteX1" fmla="*/ 759844 w 976762"/>
                            <a:gd name="connsiteY1" fmla="*/ 0 h 498520"/>
                            <a:gd name="connsiteX2" fmla="*/ 976762 w 976762"/>
                            <a:gd name="connsiteY2" fmla="*/ 496848 h 498520"/>
                            <a:gd name="connsiteX3" fmla="*/ 976040 w 976762"/>
                            <a:gd name="connsiteY3" fmla="*/ 498520 h 498520"/>
                            <a:gd name="connsiteX4" fmla="*/ 2542 w 976762"/>
                            <a:gd name="connsiteY4" fmla="*/ 498520 h 4985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976762" h="498520">
                              <a:moveTo>
                                <a:pt x="0" y="496840"/>
                              </a:moveTo>
                              <a:lnTo>
                                <a:pt x="759844" y="0"/>
                              </a:lnTo>
                              <a:lnTo>
                                <a:pt x="976762" y="496848"/>
                              </a:lnTo>
                              <a:lnTo>
                                <a:pt x="976040" y="498520"/>
                              </a:lnTo>
                              <a:lnTo>
                                <a:pt x="2542" y="4985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BDCDE"/>
                        </a:solidFill>
                        <a:ln>
                          <a:noFill/>
                        </a:ln>
                        <a:effectLst>
                          <a:outerShdw blurRad="203200" dist="63500" algn="l" rotWithShape="0">
                            <a:schemeClr val="tx1">
                              <a:lumMod val="85000"/>
                              <a:lumOff val="15000"/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381" name="Freeform 202">
                          <a:extLst>
                            <a:ext uri="{FF2B5EF4-FFF2-40B4-BE49-F238E27FC236}">
                              <a16:creationId xmlns:a16="http://schemas.microsoft.com/office/drawing/2014/main" xmlns="" id="{C78AA362-A158-4A1E-A4CA-D43B3C87EF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2916085" y="1430882"/>
                          <a:ext cx="907053" cy="848950"/>
                        </a:xfrm>
                        <a:custGeom>
                          <a:avLst/>
                          <a:gdLst>
                            <a:gd name="connsiteX0" fmla="*/ 0 w 907053"/>
                            <a:gd name="connsiteY0" fmla="*/ 355367 h 848950"/>
                            <a:gd name="connsiteX1" fmla="*/ 535832 w 907053"/>
                            <a:gd name="connsiteY1" fmla="*/ 0 h 848950"/>
                            <a:gd name="connsiteX2" fmla="*/ 907053 w 907053"/>
                            <a:gd name="connsiteY2" fmla="*/ 848950 h 848950"/>
                            <a:gd name="connsiteX3" fmla="*/ 215828 w 907053"/>
                            <a:gd name="connsiteY3" fmla="*/ 848950 h 8489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907053" h="848950">
                              <a:moveTo>
                                <a:pt x="0" y="355367"/>
                              </a:moveTo>
                              <a:lnTo>
                                <a:pt x="535832" y="0"/>
                              </a:lnTo>
                              <a:lnTo>
                                <a:pt x="907053" y="848950"/>
                              </a:lnTo>
                              <a:lnTo>
                                <a:pt x="215828" y="84895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BDCDE"/>
                        </a:solidFill>
                        <a:ln>
                          <a:noFill/>
                        </a:ln>
                        <a:effectLst>
                          <a:outerShdw blurRad="203200" dist="63500" algn="l" rotWithShape="0">
                            <a:schemeClr val="tx1">
                              <a:lumMod val="85000"/>
                              <a:lumOff val="15000"/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/>
                        </a:lnRef>
                        <a:fillRef idx="1">
                          <a:schemeClr val="lt1"/>
                        </a:fillRef>
                        <a:effectRef idx="0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</p:grpSp>
                  <p:sp>
                    <p:nvSpPr>
                      <p:cNvPr id="376" name="Freeform 197">
                        <a:extLst>
                          <a:ext uri="{FF2B5EF4-FFF2-40B4-BE49-F238E27FC236}">
                            <a16:creationId xmlns:a16="http://schemas.microsoft.com/office/drawing/2014/main" xmlns="" id="{A9EBDF5B-71B5-40C9-ACB3-433C14BD4CE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054587" y="2036155"/>
                        <a:ext cx="1123392" cy="1344966"/>
                      </a:xfrm>
                      <a:custGeom>
                        <a:avLst/>
                        <a:gdLst>
                          <a:gd name="connsiteX0" fmla="*/ 0 w 1123392"/>
                          <a:gd name="connsiteY0" fmla="*/ 359585 h 1344966"/>
                          <a:gd name="connsiteX1" fmla="*/ 542191 w 1123392"/>
                          <a:gd name="connsiteY1" fmla="*/ 0 h 1344966"/>
                          <a:gd name="connsiteX2" fmla="*/ 1123392 w 1123392"/>
                          <a:gd name="connsiteY2" fmla="*/ 1329159 h 1344966"/>
                          <a:gd name="connsiteX3" fmla="*/ 1116480 w 1123392"/>
                          <a:gd name="connsiteY3" fmla="*/ 1344966 h 1344966"/>
                          <a:gd name="connsiteX4" fmla="*/ 430878 w 1123392"/>
                          <a:gd name="connsiteY4" fmla="*/ 1344966 h 13449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123392" h="1344966">
                            <a:moveTo>
                              <a:pt x="0" y="359585"/>
                            </a:moveTo>
                            <a:lnTo>
                              <a:pt x="542191" y="0"/>
                            </a:lnTo>
                            <a:lnTo>
                              <a:pt x="1123392" y="1329159"/>
                            </a:lnTo>
                            <a:lnTo>
                              <a:pt x="1116480" y="1344966"/>
                            </a:lnTo>
                            <a:lnTo>
                              <a:pt x="430878" y="1344966"/>
                            </a:lnTo>
                            <a:close/>
                          </a:path>
                        </a:pathLst>
                      </a:custGeom>
                      <a:solidFill>
                        <a:srgbClr val="CBC8CC"/>
                      </a:solidFill>
                      <a:ln>
                        <a:noFill/>
                      </a:ln>
                      <a:effectLst>
                        <a:outerShdw blurRad="215900" dist="63500" algn="l" rotWithShape="0">
                          <a:schemeClr val="tx1">
                            <a:lumMod val="85000"/>
                            <a:lumOff val="15000"/>
                            <a:alpha val="40000"/>
                          </a:scheme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7" name="Freeform 198">
                        <a:extLst>
                          <a:ext uri="{FF2B5EF4-FFF2-40B4-BE49-F238E27FC236}">
                            <a16:creationId xmlns:a16="http://schemas.microsoft.com/office/drawing/2014/main" xmlns="" id="{BDF3F2C0-43B2-4B2F-B71A-8D33FBBABEC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195074" y="2644192"/>
                        <a:ext cx="1333116" cy="1841564"/>
                      </a:xfrm>
                      <a:custGeom>
                        <a:avLst/>
                        <a:gdLst>
                          <a:gd name="connsiteX0" fmla="*/ 0 w 1333116"/>
                          <a:gd name="connsiteY0" fmla="*/ 351152 h 1841564"/>
                          <a:gd name="connsiteX1" fmla="*/ 529476 w 1333116"/>
                          <a:gd name="connsiteY1" fmla="*/ 0 h 1841564"/>
                          <a:gd name="connsiteX2" fmla="*/ 1333116 w 1333116"/>
                          <a:gd name="connsiteY2" fmla="*/ 1837861 h 1841564"/>
                          <a:gd name="connsiteX3" fmla="*/ 1331497 w 1333116"/>
                          <a:gd name="connsiteY3" fmla="*/ 1841564 h 1841564"/>
                          <a:gd name="connsiteX4" fmla="*/ 632071 w 1333116"/>
                          <a:gd name="connsiteY4" fmla="*/ 1841564 h 1841564"/>
                          <a:gd name="connsiteX5" fmla="*/ 641892 w 1333116"/>
                          <a:gd name="connsiteY5" fmla="*/ 1819104 h 18415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333116" h="1841564">
                            <a:moveTo>
                              <a:pt x="0" y="351152"/>
                            </a:moveTo>
                            <a:lnTo>
                              <a:pt x="529476" y="0"/>
                            </a:lnTo>
                            <a:lnTo>
                              <a:pt x="1333116" y="1837861"/>
                            </a:lnTo>
                            <a:lnTo>
                              <a:pt x="1331497" y="1841564"/>
                            </a:lnTo>
                            <a:lnTo>
                              <a:pt x="632071" y="1841564"/>
                            </a:lnTo>
                            <a:lnTo>
                              <a:pt x="641892" y="1819104"/>
                            </a:lnTo>
                            <a:close/>
                          </a:path>
                        </a:pathLst>
                      </a:custGeom>
                      <a:solidFill>
                        <a:srgbClr val="C5C6C8"/>
                      </a:solidFill>
                      <a:ln>
                        <a:noFill/>
                      </a:ln>
                      <a:effectLst>
                        <a:outerShdw blurRad="228600" dist="63500" algn="l" rotWithShape="0">
                          <a:schemeClr val="tx1">
                            <a:lumMod val="85000"/>
                            <a:lumOff val="15000"/>
                            <a:alpha val="40000"/>
                          </a:scheme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8" name="Freeform 199">
                        <a:extLst>
                          <a:ext uri="{FF2B5EF4-FFF2-40B4-BE49-F238E27FC236}">
                            <a16:creationId xmlns:a16="http://schemas.microsoft.com/office/drawing/2014/main" xmlns="" id="{53D90A7D-DAA3-401B-AEAC-773742294803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328893" y="3244522"/>
                        <a:ext cx="1555552" cy="2340841"/>
                      </a:xfrm>
                      <a:custGeom>
                        <a:avLst/>
                        <a:gdLst>
                          <a:gd name="connsiteX0" fmla="*/ 0 w 1555552"/>
                          <a:gd name="connsiteY0" fmla="*/ 359584 h 2340841"/>
                          <a:gd name="connsiteX1" fmla="*/ 542187 w 1555552"/>
                          <a:gd name="connsiteY1" fmla="*/ 0 h 2340841"/>
                          <a:gd name="connsiteX2" fmla="*/ 1555552 w 1555552"/>
                          <a:gd name="connsiteY2" fmla="*/ 2317484 h 2340841"/>
                          <a:gd name="connsiteX3" fmla="*/ 1545339 w 1555552"/>
                          <a:gd name="connsiteY3" fmla="*/ 2340841 h 2340841"/>
                          <a:gd name="connsiteX4" fmla="*/ 862319 w 1555552"/>
                          <a:gd name="connsiteY4" fmla="*/ 2340841 h 2340841"/>
                          <a:gd name="connsiteX5" fmla="*/ 864332 w 1555552"/>
                          <a:gd name="connsiteY5" fmla="*/ 2336237 h 23408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555552" h="2340841">
                            <a:moveTo>
                              <a:pt x="0" y="359584"/>
                            </a:moveTo>
                            <a:lnTo>
                              <a:pt x="542187" y="0"/>
                            </a:lnTo>
                            <a:lnTo>
                              <a:pt x="1555552" y="2317484"/>
                            </a:lnTo>
                            <a:lnTo>
                              <a:pt x="1545339" y="2340841"/>
                            </a:lnTo>
                            <a:lnTo>
                              <a:pt x="862319" y="2340841"/>
                            </a:lnTo>
                            <a:lnTo>
                              <a:pt x="864332" y="2336237"/>
                            </a:lnTo>
                            <a:close/>
                          </a:path>
                        </a:pathLst>
                      </a:custGeom>
                      <a:solidFill>
                        <a:srgbClr val="BFC1BA"/>
                      </a:solidFill>
                      <a:ln>
                        <a:noFill/>
                      </a:ln>
                      <a:effectLst>
                        <a:outerShdw blurRad="241300" dist="63500" algn="l" rotWithShape="0">
                          <a:schemeClr val="tx1">
                            <a:lumMod val="85000"/>
                            <a:lumOff val="15000"/>
                            <a:alpha val="40000"/>
                          </a:scheme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79" name="Freeform 200">
                        <a:extLst>
                          <a:ext uri="{FF2B5EF4-FFF2-40B4-BE49-F238E27FC236}">
                            <a16:creationId xmlns:a16="http://schemas.microsoft.com/office/drawing/2014/main" xmlns="" id="{44A3D9B1-09F9-468A-BD69-4984F6BA7288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3375397" y="3922951"/>
                        <a:ext cx="2045248" cy="2908626"/>
                      </a:xfrm>
                      <a:custGeom>
                        <a:avLst/>
                        <a:gdLst>
                          <a:gd name="connsiteX0" fmla="*/ 0 w 2045248"/>
                          <a:gd name="connsiteY0" fmla="*/ 448933 h 2908626"/>
                          <a:gd name="connsiteX1" fmla="*/ 712871 w 2045248"/>
                          <a:gd name="connsiteY1" fmla="*/ 0 h 2908626"/>
                          <a:gd name="connsiteX2" fmla="*/ 2045248 w 2045248"/>
                          <a:gd name="connsiteY2" fmla="*/ 2893335 h 2908626"/>
                          <a:gd name="connsiteX3" fmla="*/ 2038207 w 2045248"/>
                          <a:gd name="connsiteY3" fmla="*/ 2908626 h 2908626"/>
                          <a:gd name="connsiteX4" fmla="*/ 1132689 w 2045248"/>
                          <a:gd name="connsiteY4" fmla="*/ 2908626 h 2908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045248" h="2908626">
                            <a:moveTo>
                              <a:pt x="0" y="448933"/>
                            </a:moveTo>
                            <a:lnTo>
                              <a:pt x="712871" y="0"/>
                            </a:lnTo>
                            <a:lnTo>
                              <a:pt x="2045248" y="2893335"/>
                            </a:lnTo>
                            <a:lnTo>
                              <a:pt x="2038207" y="2908626"/>
                            </a:lnTo>
                            <a:lnTo>
                              <a:pt x="1132689" y="2908626"/>
                            </a:lnTo>
                            <a:close/>
                          </a:path>
                        </a:pathLst>
                      </a:custGeom>
                      <a:solidFill>
                        <a:srgbClr val="9F9A8A"/>
                      </a:solidFill>
                      <a:ln>
                        <a:noFill/>
                      </a:ln>
                      <a:effectLst>
                        <a:outerShdw blurRad="203200" dist="889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/>
                      </a:lnRef>
                      <a:fillRef idx="1">
                        <a:schemeClr val="lt1"/>
                      </a:fillRef>
                      <a:effectRef idx="0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xmlns="" id="{BA7D0040-6635-45EF-B882-89EFFB0B26E5}"/>
                      </a:ext>
                    </a:extLst>
                  </p:cNvPr>
                  <p:cNvSpPr/>
                  <p:nvPr/>
                </p:nvSpPr>
                <p:spPr>
                  <a:xfrm>
                    <a:off x="6062211" y="682113"/>
                    <a:ext cx="21600" cy="1332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xmlns="" id="{CB105F19-DEF6-4C73-B5B7-16741DA0EC1F}"/>
                      </a:ext>
                    </a:extLst>
                  </p:cNvPr>
                  <p:cNvSpPr/>
                  <p:nvPr/>
                </p:nvSpPr>
                <p:spPr>
                  <a:xfrm>
                    <a:off x="6063804" y="2454750"/>
                    <a:ext cx="14400" cy="576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xmlns="" id="{E30F8CE1-3BEA-40CC-80C4-CCD6DBD9DBD4}"/>
                      </a:ext>
                    </a:extLst>
                  </p:cNvPr>
                  <p:cNvSpPr/>
                  <p:nvPr/>
                </p:nvSpPr>
                <p:spPr>
                  <a:xfrm>
                    <a:off x="6060753" y="3389558"/>
                    <a:ext cx="14400" cy="648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xmlns="" id="{0EB419DD-EDA0-4BD6-8469-0B1774C84010}"/>
                      </a:ext>
                    </a:extLst>
                  </p:cNvPr>
                  <p:cNvSpPr/>
                  <p:nvPr/>
                </p:nvSpPr>
                <p:spPr>
                  <a:xfrm>
                    <a:off x="6065302" y="4335516"/>
                    <a:ext cx="14400" cy="684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3" name="Rectangle 342">
                    <a:extLst>
                      <a:ext uri="{FF2B5EF4-FFF2-40B4-BE49-F238E27FC236}">
                        <a16:creationId xmlns:a16="http://schemas.microsoft.com/office/drawing/2014/main" xmlns="" id="{248E7EF2-D2EC-44A6-BDA0-59D2CDD58E77}"/>
                      </a:ext>
                    </a:extLst>
                  </p:cNvPr>
                  <p:cNvSpPr/>
                  <p:nvPr/>
                </p:nvSpPr>
                <p:spPr>
                  <a:xfrm>
                    <a:off x="6066455" y="5361098"/>
                    <a:ext cx="14400" cy="828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/>
                      </a:gs>
                      <a:gs pos="25000">
                        <a:schemeClr val="bg1">
                          <a:alpha val="82000"/>
                        </a:schemeClr>
                      </a:gs>
                      <a:gs pos="85000">
                        <a:srgbClr val="FFFFFF">
                          <a:alpha val="10000"/>
                        </a:srgbClr>
                      </a:gs>
                      <a:gs pos="68000">
                        <a:srgbClr val="FFFFFF">
                          <a:alpha val="26000"/>
                        </a:srgbClr>
                      </a:gs>
                      <a:gs pos="50000">
                        <a:srgbClr val="FFFFFF">
                          <a:alpha val="59000"/>
                        </a:srgb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xmlns="" id="{A1D2F50F-A225-45BB-A4FF-454755C6C17D}"/>
                      </a:ext>
                    </a:extLst>
                  </p:cNvPr>
                  <p:cNvGrpSpPr/>
                  <p:nvPr/>
                </p:nvGrpSpPr>
                <p:grpSpPr>
                  <a:xfrm>
                    <a:off x="4316476" y="4665985"/>
                    <a:ext cx="1260000" cy="270000"/>
                    <a:chOff x="4316476" y="4665985"/>
                    <a:chExt cx="1260000" cy="270000"/>
                  </a:xfrm>
                </p:grpSpPr>
                <p:sp>
                  <p:nvSpPr>
                    <p:cNvPr id="363" name="Rectangle 362">
                      <a:extLst>
                        <a:ext uri="{FF2B5EF4-FFF2-40B4-BE49-F238E27FC236}">
                          <a16:creationId xmlns:a16="http://schemas.microsoft.com/office/drawing/2014/main" xmlns="" id="{775C332B-B5B8-4854-89E1-113F959B0FEE}"/>
                        </a:ext>
                      </a:extLst>
                    </p:cNvPr>
                    <p:cNvSpPr/>
                    <p:nvPr/>
                  </p:nvSpPr>
                  <p:spPr>
                    <a:xfrm rot="17624833">
                      <a:off x="4939276" y="4170401"/>
                      <a:ext cx="14400" cy="126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5000">
                          <a:schemeClr val="bg1">
                            <a:alpha val="82000"/>
                          </a:schemeClr>
                        </a:gs>
                        <a:gs pos="85000">
                          <a:srgbClr val="FFFFFF">
                            <a:alpha val="10000"/>
                          </a:srgbClr>
                        </a:gs>
                        <a:gs pos="68000">
                          <a:srgbClr val="FFFFFF">
                            <a:alpha val="26000"/>
                          </a:srgbClr>
                        </a:gs>
                        <a:gs pos="50000">
                          <a:srgbClr val="FFFFFF">
                            <a:alpha val="59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Rectangle 363">
                      <a:extLst>
                        <a:ext uri="{FF2B5EF4-FFF2-40B4-BE49-F238E27FC236}">
                          <a16:creationId xmlns:a16="http://schemas.microsoft.com/office/drawing/2014/main" xmlns="" id="{D8106921-A2B1-4CEA-96BC-FF0423372A1B}"/>
                        </a:ext>
                      </a:extLst>
                    </p:cNvPr>
                    <p:cNvSpPr/>
                    <p:nvPr/>
                  </p:nvSpPr>
                  <p:spPr>
                    <a:xfrm rot="1063619">
                      <a:off x="4940970" y="4665985"/>
                      <a:ext cx="7200" cy="27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Rectangle 364">
                      <a:extLst>
                        <a:ext uri="{FF2B5EF4-FFF2-40B4-BE49-F238E27FC236}">
                          <a16:creationId xmlns:a16="http://schemas.microsoft.com/office/drawing/2014/main" xmlns="" id="{452B43A1-6DF7-44F5-A401-7A620A3E362B}"/>
                        </a:ext>
                      </a:extLst>
                    </p:cNvPr>
                    <p:cNvSpPr/>
                    <p:nvPr/>
                  </p:nvSpPr>
                  <p:spPr>
                    <a:xfrm rot="20816001">
                      <a:off x="4940449" y="4708000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Rectangle 365">
                      <a:extLst>
                        <a:ext uri="{FF2B5EF4-FFF2-40B4-BE49-F238E27FC236}">
                          <a16:creationId xmlns:a16="http://schemas.microsoft.com/office/drawing/2014/main" xmlns="" id="{D2DD590C-69E9-4157-8064-6DD039975C10}"/>
                        </a:ext>
                      </a:extLst>
                    </p:cNvPr>
                    <p:cNvSpPr/>
                    <p:nvPr/>
                  </p:nvSpPr>
                  <p:spPr>
                    <a:xfrm rot="2975721">
                      <a:off x="4945443" y="4709161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7" name="Oval 366">
                      <a:extLst>
                        <a:ext uri="{FF2B5EF4-FFF2-40B4-BE49-F238E27FC236}">
                          <a16:creationId xmlns:a16="http://schemas.microsoft.com/office/drawing/2014/main" xmlns="" id="{3A39EA40-BB58-465A-A8FE-02879C85D114}"/>
                        </a:ext>
                      </a:extLst>
                    </p:cNvPr>
                    <p:cNvSpPr/>
                    <p:nvPr/>
                  </p:nvSpPr>
                  <p:spPr>
                    <a:xfrm rot="1371931">
                      <a:off x="4630365" y="4779329"/>
                      <a:ext cx="648000" cy="432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0000">
                          <a:schemeClr val="bg1">
                            <a:alpha val="70000"/>
                          </a:schemeClr>
                        </a:gs>
                        <a:gs pos="80000">
                          <a:srgbClr val="FFFFFF">
                            <a:alpha val="20000"/>
                          </a:srgbClr>
                        </a:gs>
                        <a:gs pos="60000">
                          <a:srgbClr val="FFFFFF">
                            <a:alpha val="50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xmlns="" id="{19941F61-8F57-47A9-A01E-312E47AC2EEB}"/>
                      </a:ext>
                    </a:extLst>
                  </p:cNvPr>
                  <p:cNvGrpSpPr/>
                  <p:nvPr/>
                </p:nvGrpSpPr>
                <p:grpSpPr>
                  <a:xfrm>
                    <a:off x="4560647" y="3804080"/>
                    <a:ext cx="1260000" cy="270000"/>
                    <a:chOff x="4316476" y="4665985"/>
                    <a:chExt cx="1260000" cy="270000"/>
                  </a:xfrm>
                </p:grpSpPr>
                <p:sp>
                  <p:nvSpPr>
                    <p:cNvPr id="358" name="Rectangle 357">
                      <a:extLst>
                        <a:ext uri="{FF2B5EF4-FFF2-40B4-BE49-F238E27FC236}">
                          <a16:creationId xmlns:a16="http://schemas.microsoft.com/office/drawing/2014/main" xmlns="" id="{34821F34-6A87-4FE5-832D-AAC693F58E06}"/>
                        </a:ext>
                      </a:extLst>
                    </p:cNvPr>
                    <p:cNvSpPr/>
                    <p:nvPr/>
                  </p:nvSpPr>
                  <p:spPr>
                    <a:xfrm rot="17624833">
                      <a:off x="4939276" y="4170401"/>
                      <a:ext cx="14400" cy="126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5000">
                          <a:schemeClr val="bg1">
                            <a:alpha val="82000"/>
                          </a:schemeClr>
                        </a:gs>
                        <a:gs pos="85000">
                          <a:srgbClr val="FFFFFF">
                            <a:alpha val="10000"/>
                          </a:srgbClr>
                        </a:gs>
                        <a:gs pos="68000">
                          <a:srgbClr val="FFFFFF">
                            <a:alpha val="26000"/>
                          </a:srgbClr>
                        </a:gs>
                        <a:gs pos="50000">
                          <a:srgbClr val="FFFFFF">
                            <a:alpha val="59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9" name="Rectangle 358">
                      <a:extLst>
                        <a:ext uri="{FF2B5EF4-FFF2-40B4-BE49-F238E27FC236}">
                          <a16:creationId xmlns:a16="http://schemas.microsoft.com/office/drawing/2014/main" xmlns="" id="{381D5760-AA9E-4E6C-A0B1-39F6C38E0BDC}"/>
                        </a:ext>
                      </a:extLst>
                    </p:cNvPr>
                    <p:cNvSpPr/>
                    <p:nvPr/>
                  </p:nvSpPr>
                  <p:spPr>
                    <a:xfrm rot="1063619">
                      <a:off x="4940970" y="4665985"/>
                      <a:ext cx="7200" cy="27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0" name="Rectangle 359">
                      <a:extLst>
                        <a:ext uri="{FF2B5EF4-FFF2-40B4-BE49-F238E27FC236}">
                          <a16:creationId xmlns:a16="http://schemas.microsoft.com/office/drawing/2014/main" xmlns="" id="{C5919EB7-689D-4F96-B9FC-1FB5069C740D}"/>
                        </a:ext>
                      </a:extLst>
                    </p:cNvPr>
                    <p:cNvSpPr/>
                    <p:nvPr/>
                  </p:nvSpPr>
                  <p:spPr>
                    <a:xfrm rot="20816001">
                      <a:off x="4940449" y="4708000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1" name="Rectangle 360">
                      <a:extLst>
                        <a:ext uri="{FF2B5EF4-FFF2-40B4-BE49-F238E27FC236}">
                          <a16:creationId xmlns:a16="http://schemas.microsoft.com/office/drawing/2014/main" xmlns="" id="{2EF970AC-29B5-42ED-A69B-7FEFC036DCAB}"/>
                        </a:ext>
                      </a:extLst>
                    </p:cNvPr>
                    <p:cNvSpPr/>
                    <p:nvPr/>
                  </p:nvSpPr>
                  <p:spPr>
                    <a:xfrm rot="2975721">
                      <a:off x="4945443" y="4709161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xmlns="" id="{B6E37F5C-74A1-44C7-AD6A-56BBD822F7F0}"/>
                        </a:ext>
                      </a:extLst>
                    </p:cNvPr>
                    <p:cNvSpPr/>
                    <p:nvPr/>
                  </p:nvSpPr>
                  <p:spPr>
                    <a:xfrm rot="1371931">
                      <a:off x="4630365" y="4779329"/>
                      <a:ext cx="648000" cy="432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0000">
                          <a:schemeClr val="bg1">
                            <a:alpha val="70000"/>
                          </a:schemeClr>
                        </a:gs>
                        <a:gs pos="80000">
                          <a:srgbClr val="FFFFFF">
                            <a:alpha val="20000"/>
                          </a:srgbClr>
                        </a:gs>
                        <a:gs pos="60000">
                          <a:srgbClr val="FFFFFF">
                            <a:alpha val="50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46" name="Group 345">
                    <a:extLst>
                      <a:ext uri="{FF2B5EF4-FFF2-40B4-BE49-F238E27FC236}">
                        <a16:creationId xmlns:a16="http://schemas.microsoft.com/office/drawing/2014/main" xmlns="" id="{BCD85725-F8B9-4BCC-BF40-60479B09BA43}"/>
                      </a:ext>
                    </a:extLst>
                  </p:cNvPr>
                  <p:cNvGrpSpPr/>
                  <p:nvPr/>
                </p:nvGrpSpPr>
                <p:grpSpPr>
                  <a:xfrm>
                    <a:off x="4934485" y="2962696"/>
                    <a:ext cx="929962" cy="199278"/>
                    <a:chOff x="4316476" y="4665985"/>
                    <a:chExt cx="1260000" cy="270000"/>
                  </a:xfrm>
                </p:grpSpPr>
                <p:sp>
                  <p:nvSpPr>
                    <p:cNvPr id="353" name="Rectangle 352">
                      <a:extLst>
                        <a:ext uri="{FF2B5EF4-FFF2-40B4-BE49-F238E27FC236}">
                          <a16:creationId xmlns:a16="http://schemas.microsoft.com/office/drawing/2014/main" xmlns="" id="{259CBA5A-DDA7-4B34-92E9-0C263385A2BD}"/>
                        </a:ext>
                      </a:extLst>
                    </p:cNvPr>
                    <p:cNvSpPr/>
                    <p:nvPr/>
                  </p:nvSpPr>
                  <p:spPr>
                    <a:xfrm rot="17624833">
                      <a:off x="4939276" y="4170401"/>
                      <a:ext cx="14400" cy="126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5000">
                          <a:schemeClr val="bg1">
                            <a:alpha val="82000"/>
                          </a:schemeClr>
                        </a:gs>
                        <a:gs pos="85000">
                          <a:srgbClr val="FFFFFF">
                            <a:alpha val="10000"/>
                          </a:srgbClr>
                        </a:gs>
                        <a:gs pos="68000">
                          <a:srgbClr val="FFFFFF">
                            <a:alpha val="26000"/>
                          </a:srgbClr>
                        </a:gs>
                        <a:gs pos="50000">
                          <a:srgbClr val="FFFFFF">
                            <a:alpha val="59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Rectangle 353">
                      <a:extLst>
                        <a:ext uri="{FF2B5EF4-FFF2-40B4-BE49-F238E27FC236}">
                          <a16:creationId xmlns:a16="http://schemas.microsoft.com/office/drawing/2014/main" xmlns="" id="{42D6FF89-6017-4E58-9706-B37A0091B576}"/>
                        </a:ext>
                      </a:extLst>
                    </p:cNvPr>
                    <p:cNvSpPr/>
                    <p:nvPr/>
                  </p:nvSpPr>
                  <p:spPr>
                    <a:xfrm rot="1063619">
                      <a:off x="4940970" y="4665985"/>
                      <a:ext cx="7200" cy="27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xmlns="" id="{35064834-C4FB-4ECF-B136-A354917FD0A6}"/>
                        </a:ext>
                      </a:extLst>
                    </p:cNvPr>
                    <p:cNvSpPr/>
                    <p:nvPr/>
                  </p:nvSpPr>
                  <p:spPr>
                    <a:xfrm rot="20816001">
                      <a:off x="4940449" y="4708000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6" name="Rectangle 355">
                      <a:extLst>
                        <a:ext uri="{FF2B5EF4-FFF2-40B4-BE49-F238E27FC236}">
                          <a16:creationId xmlns:a16="http://schemas.microsoft.com/office/drawing/2014/main" xmlns="" id="{1960E4B0-FEC1-4645-AE4E-65C48DE46C7F}"/>
                        </a:ext>
                      </a:extLst>
                    </p:cNvPr>
                    <p:cNvSpPr/>
                    <p:nvPr/>
                  </p:nvSpPr>
                  <p:spPr>
                    <a:xfrm rot="2975721">
                      <a:off x="4945443" y="4709161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7" name="Oval 356">
                      <a:extLst>
                        <a:ext uri="{FF2B5EF4-FFF2-40B4-BE49-F238E27FC236}">
                          <a16:creationId xmlns:a16="http://schemas.microsoft.com/office/drawing/2014/main" xmlns="" id="{21795224-1BF4-4D7B-88FF-74FD35C72102}"/>
                        </a:ext>
                      </a:extLst>
                    </p:cNvPr>
                    <p:cNvSpPr/>
                    <p:nvPr/>
                  </p:nvSpPr>
                  <p:spPr>
                    <a:xfrm rot="1371931">
                      <a:off x="4630365" y="4779329"/>
                      <a:ext cx="648000" cy="432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0000">
                          <a:schemeClr val="bg1">
                            <a:alpha val="70000"/>
                          </a:schemeClr>
                        </a:gs>
                        <a:gs pos="80000">
                          <a:srgbClr val="FFFFFF">
                            <a:alpha val="20000"/>
                          </a:srgbClr>
                        </a:gs>
                        <a:gs pos="60000">
                          <a:srgbClr val="FFFFFF">
                            <a:alpha val="50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47" name="Group 346">
                    <a:extLst>
                      <a:ext uri="{FF2B5EF4-FFF2-40B4-BE49-F238E27FC236}">
                        <a16:creationId xmlns:a16="http://schemas.microsoft.com/office/drawing/2014/main" xmlns="" id="{70942219-E944-4BC0-8906-F2D1BB32B961}"/>
                      </a:ext>
                    </a:extLst>
                  </p:cNvPr>
                  <p:cNvGrpSpPr/>
                  <p:nvPr/>
                </p:nvGrpSpPr>
                <p:grpSpPr>
                  <a:xfrm>
                    <a:off x="5175050" y="2108348"/>
                    <a:ext cx="872539" cy="186973"/>
                    <a:chOff x="4316476" y="4665985"/>
                    <a:chExt cx="1260000" cy="270000"/>
                  </a:xfrm>
                </p:grpSpPr>
                <p:sp>
                  <p:nvSpPr>
                    <p:cNvPr id="348" name="Rectangle 347">
                      <a:extLst>
                        <a:ext uri="{FF2B5EF4-FFF2-40B4-BE49-F238E27FC236}">
                          <a16:creationId xmlns:a16="http://schemas.microsoft.com/office/drawing/2014/main" xmlns="" id="{16434F5F-E5CA-4C9B-AF86-AD0A56704072}"/>
                        </a:ext>
                      </a:extLst>
                    </p:cNvPr>
                    <p:cNvSpPr/>
                    <p:nvPr/>
                  </p:nvSpPr>
                  <p:spPr>
                    <a:xfrm rot="17624833">
                      <a:off x="4939276" y="4170401"/>
                      <a:ext cx="14400" cy="126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5000">
                          <a:schemeClr val="bg1">
                            <a:alpha val="82000"/>
                          </a:schemeClr>
                        </a:gs>
                        <a:gs pos="85000">
                          <a:srgbClr val="FFFFFF">
                            <a:alpha val="10000"/>
                          </a:srgbClr>
                        </a:gs>
                        <a:gs pos="68000">
                          <a:srgbClr val="FFFFFF">
                            <a:alpha val="26000"/>
                          </a:srgbClr>
                        </a:gs>
                        <a:gs pos="50000">
                          <a:srgbClr val="FFFFFF">
                            <a:alpha val="59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Rectangle 348">
                      <a:extLst>
                        <a:ext uri="{FF2B5EF4-FFF2-40B4-BE49-F238E27FC236}">
                          <a16:creationId xmlns:a16="http://schemas.microsoft.com/office/drawing/2014/main" xmlns="" id="{C91722B7-84C8-4E1A-956E-58F641502CC6}"/>
                        </a:ext>
                      </a:extLst>
                    </p:cNvPr>
                    <p:cNvSpPr/>
                    <p:nvPr/>
                  </p:nvSpPr>
                  <p:spPr>
                    <a:xfrm rot="1063619">
                      <a:off x="4940970" y="4665985"/>
                      <a:ext cx="7200" cy="27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0" name="Rectangle 349">
                      <a:extLst>
                        <a:ext uri="{FF2B5EF4-FFF2-40B4-BE49-F238E27FC236}">
                          <a16:creationId xmlns:a16="http://schemas.microsoft.com/office/drawing/2014/main" xmlns="" id="{B78A27B0-0302-4A92-8B01-012E20015654}"/>
                        </a:ext>
                      </a:extLst>
                    </p:cNvPr>
                    <p:cNvSpPr/>
                    <p:nvPr/>
                  </p:nvSpPr>
                  <p:spPr>
                    <a:xfrm rot="20816001">
                      <a:off x="4940449" y="4708000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Rectangle 350">
                      <a:extLst>
                        <a:ext uri="{FF2B5EF4-FFF2-40B4-BE49-F238E27FC236}">
                          <a16:creationId xmlns:a16="http://schemas.microsoft.com/office/drawing/2014/main" xmlns="" id="{4DEA2E0B-A362-401B-B67F-F6CF00605589}"/>
                        </a:ext>
                      </a:extLst>
                    </p:cNvPr>
                    <p:cNvSpPr/>
                    <p:nvPr/>
                  </p:nvSpPr>
                  <p:spPr>
                    <a:xfrm rot="2975721">
                      <a:off x="4945443" y="4709161"/>
                      <a:ext cx="7200" cy="180000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70000">
                          <a:srgbClr val="FFFFFF">
                            <a:alpha val="10000"/>
                          </a:srgbClr>
                        </a:gs>
                        <a:gs pos="45000">
                          <a:srgbClr val="FFFFFF">
                            <a:alpha val="26000"/>
                          </a:srgbClr>
                        </a:gs>
                        <a:gs pos="22000">
                          <a:srgbClr val="FFFFFF">
                            <a:alpha val="59000"/>
                          </a:srgbClr>
                        </a:gs>
                        <a:gs pos="90000">
                          <a:schemeClr val="bg1">
                            <a:alpha val="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Oval 351">
                      <a:extLst>
                        <a:ext uri="{FF2B5EF4-FFF2-40B4-BE49-F238E27FC236}">
                          <a16:creationId xmlns:a16="http://schemas.microsoft.com/office/drawing/2014/main" xmlns="" id="{DA82721D-12B6-4822-ABAD-DFAB477FE602}"/>
                        </a:ext>
                      </a:extLst>
                    </p:cNvPr>
                    <p:cNvSpPr/>
                    <p:nvPr/>
                  </p:nvSpPr>
                  <p:spPr>
                    <a:xfrm rot="1371931">
                      <a:off x="4630365" y="4779329"/>
                      <a:ext cx="648000" cy="432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20000">
                          <a:schemeClr val="bg1">
                            <a:alpha val="70000"/>
                          </a:schemeClr>
                        </a:gs>
                        <a:gs pos="80000">
                          <a:srgbClr val="FFFFFF">
                            <a:alpha val="20000"/>
                          </a:srgbClr>
                        </a:gs>
                        <a:gs pos="60000">
                          <a:srgbClr val="FFFFFF">
                            <a:alpha val="50000"/>
                          </a:srgbClr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sp>
            <p:nvSpPr>
              <p:cNvPr id="321" name="文本框 2">
                <a:extLst>
                  <a:ext uri="{FF2B5EF4-FFF2-40B4-BE49-F238E27FC236}">
                    <a16:creationId xmlns:a16="http://schemas.microsoft.com/office/drawing/2014/main" xmlns="" id="{4529D09D-E072-4752-8593-66BA524E62B7}"/>
                  </a:ext>
                </a:extLst>
              </p:cNvPr>
              <p:cNvSpPr txBox="1"/>
              <p:nvPr/>
            </p:nvSpPr>
            <p:spPr>
              <a:xfrm>
                <a:off x="7116910" y="4642964"/>
                <a:ext cx="2834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  <a:cs typeface="Times New Roman" panose="02020603050405020304" pitchFamily="18" charset="0"/>
                  </a:rPr>
                  <a:t>杂乱无序的数字和文字   </a:t>
                </a:r>
                <a:endParaRPr lang="en-GB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文本框 9">
                <a:extLst>
                  <a:ext uri="{FF2B5EF4-FFF2-40B4-BE49-F238E27FC236}">
                    <a16:creationId xmlns:a16="http://schemas.microsoft.com/office/drawing/2014/main" xmlns="" id="{3839A1D5-3C52-404F-8449-1C7E53E86873}"/>
                  </a:ext>
                </a:extLst>
              </p:cNvPr>
              <p:cNvSpPr txBox="1"/>
              <p:nvPr/>
            </p:nvSpPr>
            <p:spPr>
              <a:xfrm>
                <a:off x="6549690" y="3997118"/>
                <a:ext cx="2808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  <a:cs typeface="Times New Roman" panose="02020603050405020304" pitchFamily="18" charset="0"/>
                  </a:rPr>
                  <a:t>特定环境下的数据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文本框 10">
                <a:extLst>
                  <a:ext uri="{FF2B5EF4-FFF2-40B4-BE49-F238E27FC236}">
                    <a16:creationId xmlns:a16="http://schemas.microsoft.com/office/drawing/2014/main" xmlns="" id="{67D39C68-86A5-4A12-9FC3-3E29F421F64D}"/>
                  </a:ext>
                </a:extLst>
              </p:cNvPr>
              <p:cNvSpPr txBox="1"/>
              <p:nvPr/>
            </p:nvSpPr>
            <p:spPr>
              <a:xfrm>
                <a:off x="6166264" y="3372852"/>
                <a:ext cx="2746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  <a:cs typeface="Times New Roman" panose="02020603050405020304" pitchFamily="18" charset="0"/>
                  </a:rPr>
                  <a:t>被整理后的信息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4" name="文本框 11">
                <a:extLst>
                  <a:ext uri="{FF2B5EF4-FFF2-40B4-BE49-F238E27FC236}">
                    <a16:creationId xmlns:a16="http://schemas.microsoft.com/office/drawing/2014/main" xmlns="" id="{309BF8AB-3800-4F28-B270-5885C8BDC71F}"/>
                  </a:ext>
                </a:extLst>
              </p:cNvPr>
              <p:cNvSpPr txBox="1"/>
              <p:nvPr/>
            </p:nvSpPr>
            <p:spPr>
              <a:xfrm>
                <a:off x="5719264" y="2717935"/>
                <a:ext cx="27687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  <a:cs typeface="Times New Roman" panose="02020603050405020304" pitchFamily="18" charset="0"/>
                  </a:rPr>
                  <a:t>被解释后的知识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5" name="文本框 12">
                <a:extLst>
                  <a:ext uri="{FF2B5EF4-FFF2-40B4-BE49-F238E27FC236}">
                    <a16:creationId xmlns:a16="http://schemas.microsoft.com/office/drawing/2014/main" xmlns="" id="{C2D1ED58-F992-40DB-BB3A-661171285D96}"/>
                  </a:ext>
                </a:extLst>
              </p:cNvPr>
              <p:cNvSpPr txBox="1"/>
              <p:nvPr/>
            </p:nvSpPr>
            <p:spPr>
              <a:xfrm>
                <a:off x="5382743" y="2048767"/>
                <a:ext cx="282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  <a:cs typeface="Times New Roman" panose="02020603050405020304" pitchFamily="18" charset="0"/>
                  </a:rPr>
                  <a:t>被应用到实际的理解</a:t>
                </a:r>
                <a:endPara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xmlns="" id="{CD86BCAD-F65E-48F7-AB60-0D9CC4C1D6F3}"/>
                  </a:ext>
                </a:extLst>
              </p:cNvPr>
              <p:cNvSpPr txBox="1"/>
              <p:nvPr/>
            </p:nvSpPr>
            <p:spPr>
              <a:xfrm rot="20060716">
                <a:off x="4916055" y="5134582"/>
                <a:ext cx="226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</a:rPr>
                  <a:t>数据</a:t>
                </a:r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endParaRP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xmlns="" id="{AF09CB34-B83E-435C-8E7D-0096EF959188}"/>
                  </a:ext>
                </a:extLst>
              </p:cNvPr>
              <p:cNvSpPr txBox="1"/>
              <p:nvPr/>
            </p:nvSpPr>
            <p:spPr>
              <a:xfrm rot="20218694">
                <a:off x="4887898" y="3611563"/>
                <a:ext cx="14347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</a:rPr>
                  <a:t>知识</a:t>
                </a:r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endParaRP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xmlns="" id="{00962582-D80E-40BA-AE8E-4BF9BFEE6761}"/>
                  </a:ext>
                </a:extLst>
              </p:cNvPr>
              <p:cNvSpPr txBox="1"/>
              <p:nvPr/>
            </p:nvSpPr>
            <p:spPr>
              <a:xfrm rot="20172632">
                <a:off x="4917940" y="2885887"/>
                <a:ext cx="10014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</a:rPr>
                  <a:t>理解</a:t>
                </a:r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endParaRP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xmlns="" id="{61C0049D-392A-4AD0-8514-A80EEFC33942}"/>
                  </a:ext>
                </a:extLst>
              </p:cNvPr>
              <p:cNvSpPr txBox="1"/>
              <p:nvPr/>
            </p:nvSpPr>
            <p:spPr>
              <a:xfrm rot="20200317">
                <a:off x="4458552" y="2213289"/>
                <a:ext cx="1470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</a:rPr>
                  <a:t>智慧</a:t>
                </a:r>
                <a:endParaRPr lang="en-GB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xmlns="" id="{01248081-82EC-4102-9320-765FD97FC627}"/>
                  </a:ext>
                </a:extLst>
              </p:cNvPr>
              <p:cNvSpPr txBox="1"/>
              <p:nvPr/>
            </p:nvSpPr>
            <p:spPr>
              <a:xfrm rot="20154783">
                <a:off x="4927129" y="4339069"/>
                <a:ext cx="18359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本墨绪圆" panose="02000000000000000000" pitchFamily="2" charset="-122"/>
                    <a:ea typeface="本墨绪圆" panose="02000000000000000000" pitchFamily="2" charset="-122"/>
                  </a:rPr>
                  <a:t>信息</a:t>
                </a:r>
                <a:endParaRPr lang="en-GB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本墨绪圆" panose="02000000000000000000" pitchFamily="2" charset="-122"/>
                  <a:ea typeface="本墨绪圆" panose="02000000000000000000" pitchFamily="2" charset="-122"/>
                </a:endParaRPr>
              </a:p>
            </p:txBody>
          </p:sp>
        </p:grpSp>
        <p:sp>
          <p:nvSpPr>
            <p:cNvPr id="81" name="文本框 13">
              <a:extLst>
                <a:ext uri="{FF2B5EF4-FFF2-40B4-BE49-F238E27FC236}">
                  <a16:creationId xmlns:a16="http://schemas.microsoft.com/office/drawing/2014/main" xmlns="" id="{3BD43B78-5FFC-431F-8D8D-B2894235A17C}"/>
                </a:ext>
              </a:extLst>
            </p:cNvPr>
            <p:cNvSpPr txBox="1"/>
            <p:nvPr/>
          </p:nvSpPr>
          <p:spPr>
            <a:xfrm>
              <a:off x="1442480" y="4208050"/>
              <a:ext cx="1847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描述性</a:t>
              </a:r>
              <a:r>
                <a:rPr lang="zh-CN" altLang="en-US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分析</a:t>
              </a:r>
              <a:endParaRPr lang="en-US" altLang="zh-CN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14">
              <a:extLst>
                <a:ext uri="{FF2B5EF4-FFF2-40B4-BE49-F238E27FC236}">
                  <a16:creationId xmlns:a16="http://schemas.microsoft.com/office/drawing/2014/main" xmlns="" id="{8C2F8532-603A-4FB5-9CC5-5D64CB9691B9}"/>
                </a:ext>
              </a:extLst>
            </p:cNvPr>
            <p:cNvSpPr txBox="1"/>
            <p:nvPr/>
          </p:nvSpPr>
          <p:spPr>
            <a:xfrm>
              <a:off x="1442480" y="3450467"/>
              <a:ext cx="2619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预测性</a:t>
              </a:r>
              <a:r>
                <a:rPr lang="zh-CN" altLang="en-US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分析</a:t>
              </a:r>
              <a:endParaRPr lang="en-US" altLang="zh-CN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文本框 15">
              <a:extLst>
                <a:ext uri="{FF2B5EF4-FFF2-40B4-BE49-F238E27FC236}">
                  <a16:creationId xmlns:a16="http://schemas.microsoft.com/office/drawing/2014/main" xmlns="" id="{476F141A-1D59-493B-BD51-F28D9FBB5F1D}"/>
                </a:ext>
              </a:extLst>
            </p:cNvPr>
            <p:cNvSpPr txBox="1"/>
            <p:nvPr/>
          </p:nvSpPr>
          <p:spPr>
            <a:xfrm>
              <a:off x="1447491" y="2711934"/>
              <a:ext cx="2619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规范性</a:t>
              </a:r>
              <a:r>
                <a:rPr lang="zh-CN" altLang="en-US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分析</a:t>
              </a:r>
              <a:endParaRPr lang="en-US" altLang="zh-CN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4" name="文本框 16">
              <a:extLst>
                <a:ext uri="{FF2B5EF4-FFF2-40B4-BE49-F238E27FC236}">
                  <a16:creationId xmlns:a16="http://schemas.microsoft.com/office/drawing/2014/main" xmlns="" id="{77DA8C29-55CC-4ACD-BCBF-7E16C88A54AE}"/>
                </a:ext>
              </a:extLst>
            </p:cNvPr>
            <p:cNvSpPr txBox="1"/>
            <p:nvPr/>
          </p:nvSpPr>
          <p:spPr>
            <a:xfrm>
              <a:off x="1448891" y="1954204"/>
              <a:ext cx="2809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切实可行性的</a:t>
              </a:r>
              <a:r>
                <a:rPr lang="zh-CN" altLang="en-US" b="1" dirty="0">
                  <a:solidFill>
                    <a:srgbClr val="D9D9D9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Times New Roman" panose="02020603050405020304" pitchFamily="18" charset="0"/>
                </a:rPr>
                <a:t>解决方案</a:t>
              </a:r>
              <a:endParaRPr lang="en-US" altLang="zh-CN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CEE0D2DB-5F2D-48BC-ACE4-412CFABDF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35430" y="4549788"/>
              <a:ext cx="2156217" cy="0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5C3F23AB-9500-4818-A03A-B8E53F5DC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7837" y="4549788"/>
              <a:ext cx="1209478" cy="529788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xmlns="" id="{FED07FA1-CF9F-44E7-8031-399CE9629D5D}"/>
                </a:ext>
              </a:extLst>
            </p:cNvPr>
            <p:cNvSpPr/>
            <p:nvPr/>
          </p:nvSpPr>
          <p:spPr>
            <a:xfrm>
              <a:off x="4856913" y="5038137"/>
              <a:ext cx="80892" cy="80892"/>
            </a:xfrm>
            <a:prstGeom prst="ellipse">
              <a:avLst/>
            </a:prstGeom>
            <a:solidFill>
              <a:srgbClr val="FFF5D9"/>
            </a:solidFill>
            <a:ln>
              <a:solidFill>
                <a:srgbClr val="FFF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9EB59EDD-4536-49BD-83A0-72892A5A4238}"/>
                </a:ext>
              </a:extLst>
            </p:cNvPr>
            <p:cNvCxnSpPr>
              <a:cxnSpLocks/>
            </p:cNvCxnSpPr>
            <p:nvPr/>
          </p:nvCxnSpPr>
          <p:spPr>
            <a:xfrm>
              <a:off x="1531620" y="3068068"/>
              <a:ext cx="2529005" cy="5981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67265C21-B6A6-4723-B054-D8053B9233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60135" y="3071825"/>
              <a:ext cx="1173672" cy="519024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xmlns="" id="{59BDD63B-DF85-4D12-A74E-A82D08D39BF6}"/>
                </a:ext>
              </a:extLst>
            </p:cNvPr>
            <p:cNvSpPr/>
            <p:nvPr/>
          </p:nvSpPr>
          <p:spPr>
            <a:xfrm>
              <a:off x="5188406" y="3553197"/>
              <a:ext cx="80892" cy="80892"/>
            </a:xfrm>
            <a:prstGeom prst="ellipse">
              <a:avLst/>
            </a:prstGeom>
            <a:solidFill>
              <a:srgbClr val="FFF5D9"/>
            </a:solidFill>
            <a:ln>
              <a:solidFill>
                <a:srgbClr val="FFF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8641DDDE-20DA-4D9A-8055-E27DC4559829}"/>
                </a:ext>
              </a:extLst>
            </p:cNvPr>
            <p:cNvCxnSpPr>
              <a:cxnSpLocks/>
            </p:cNvCxnSpPr>
            <p:nvPr/>
          </p:nvCxnSpPr>
          <p:spPr>
            <a:xfrm>
              <a:off x="1549400" y="2308296"/>
              <a:ext cx="2646567" cy="7639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176BDD95-2E95-4063-89A2-BBC7FDD310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95967" y="2315935"/>
              <a:ext cx="1199323" cy="537547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4CDDE6B9-8015-4D3D-BA76-118FBED0E7BB}"/>
                </a:ext>
              </a:extLst>
            </p:cNvPr>
            <p:cNvCxnSpPr>
              <a:cxnSpLocks/>
            </p:cNvCxnSpPr>
            <p:nvPr/>
          </p:nvCxnSpPr>
          <p:spPr>
            <a:xfrm>
              <a:off x="1531620" y="3807295"/>
              <a:ext cx="2335530" cy="5964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867638BE-F83F-49CE-B2E9-AB07A54D89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59227" y="3812176"/>
              <a:ext cx="1202674" cy="528572"/>
            </a:xfrm>
            <a:prstGeom prst="line">
              <a:avLst/>
            </a:prstGeom>
            <a:ln w="12700">
              <a:solidFill>
                <a:srgbClr val="FFF5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B7C94A62-E610-4554-B76E-9EE48FE4FE6B}"/>
                </a:ext>
              </a:extLst>
            </p:cNvPr>
            <p:cNvSpPr/>
            <p:nvPr/>
          </p:nvSpPr>
          <p:spPr>
            <a:xfrm>
              <a:off x="5021499" y="4299309"/>
              <a:ext cx="80892" cy="80892"/>
            </a:xfrm>
            <a:prstGeom prst="ellipse">
              <a:avLst/>
            </a:prstGeom>
            <a:solidFill>
              <a:srgbClr val="FFF5D9"/>
            </a:solidFill>
            <a:ln>
              <a:solidFill>
                <a:srgbClr val="FFF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AF928676-2003-4ACD-B43F-70DA6BC0E1A0}"/>
                </a:ext>
              </a:extLst>
            </p:cNvPr>
            <p:cNvSpPr/>
            <p:nvPr/>
          </p:nvSpPr>
          <p:spPr>
            <a:xfrm>
              <a:off x="5361458" y="2824531"/>
              <a:ext cx="80892" cy="80892"/>
            </a:xfrm>
            <a:prstGeom prst="ellipse">
              <a:avLst/>
            </a:prstGeom>
            <a:solidFill>
              <a:srgbClr val="FFF5D9"/>
            </a:solidFill>
            <a:ln>
              <a:solidFill>
                <a:srgbClr val="FFF5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xmlns="" val="184550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40377FFF-DCEE-4F43-8130-7AC05B40C10B}"/>
              </a:ext>
            </a:extLst>
          </p:cNvPr>
          <p:cNvCxnSpPr/>
          <p:nvPr/>
        </p:nvCxnSpPr>
        <p:spPr>
          <a:xfrm>
            <a:off x="4410848" y="1599412"/>
            <a:ext cx="0" cy="887767"/>
          </a:xfrm>
          <a:prstGeom prst="line">
            <a:avLst/>
          </a:prstGeom>
          <a:ln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xmlns="" id="{4170951B-DDFF-4FD7-9CB0-8FDB83B85096}"/>
              </a:ext>
            </a:extLst>
          </p:cNvPr>
          <p:cNvCxnSpPr>
            <a:cxnSpLocks/>
          </p:cNvCxnSpPr>
          <p:nvPr/>
        </p:nvCxnSpPr>
        <p:spPr>
          <a:xfrm>
            <a:off x="4410847" y="2043296"/>
            <a:ext cx="6401635" cy="601730"/>
          </a:xfrm>
          <a:prstGeom prst="bentConnector3">
            <a:avLst>
              <a:gd name="adj1" fmla="val 72652"/>
            </a:avLst>
          </a:prstGeom>
          <a:ln w="12700">
            <a:solidFill>
              <a:srgbClr val="FFF5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99DC03DA-BEA3-4A43-9B64-68FBF37632DA}"/>
              </a:ext>
            </a:extLst>
          </p:cNvPr>
          <p:cNvCxnSpPr>
            <a:cxnSpLocks/>
          </p:cNvCxnSpPr>
          <p:nvPr/>
        </p:nvCxnSpPr>
        <p:spPr>
          <a:xfrm>
            <a:off x="4410848" y="2593631"/>
            <a:ext cx="0" cy="887767"/>
          </a:xfrm>
          <a:prstGeom prst="line">
            <a:avLst/>
          </a:prstGeom>
          <a:ln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B91AD6C1-FA88-472D-84B0-5E00877707E2}"/>
              </a:ext>
            </a:extLst>
          </p:cNvPr>
          <p:cNvCxnSpPr>
            <a:cxnSpLocks/>
          </p:cNvCxnSpPr>
          <p:nvPr/>
        </p:nvCxnSpPr>
        <p:spPr>
          <a:xfrm>
            <a:off x="4410848" y="3604458"/>
            <a:ext cx="0" cy="887767"/>
          </a:xfrm>
          <a:prstGeom prst="line">
            <a:avLst/>
          </a:prstGeom>
          <a:ln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78171517-8770-432B-AB77-B7D9347518C5}"/>
              </a:ext>
            </a:extLst>
          </p:cNvPr>
          <p:cNvCxnSpPr>
            <a:cxnSpLocks/>
          </p:cNvCxnSpPr>
          <p:nvPr/>
        </p:nvCxnSpPr>
        <p:spPr>
          <a:xfrm>
            <a:off x="4410847" y="4604504"/>
            <a:ext cx="0" cy="887767"/>
          </a:xfrm>
          <a:prstGeom prst="line">
            <a:avLst/>
          </a:prstGeom>
          <a:ln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xmlns="" id="{7C3AEE2A-9C76-4766-9BBC-932B0BB28D11}"/>
              </a:ext>
            </a:extLst>
          </p:cNvPr>
          <p:cNvCxnSpPr>
            <a:cxnSpLocks/>
          </p:cNvCxnSpPr>
          <p:nvPr/>
        </p:nvCxnSpPr>
        <p:spPr>
          <a:xfrm>
            <a:off x="4410847" y="3037596"/>
            <a:ext cx="5174128" cy="859304"/>
          </a:xfrm>
          <a:prstGeom prst="bentConnector3">
            <a:avLst>
              <a:gd name="adj1" fmla="val 65352"/>
            </a:avLst>
          </a:prstGeom>
          <a:ln w="12700">
            <a:solidFill>
              <a:srgbClr val="FFF5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xmlns="" id="{48404697-4B30-4836-A244-222BBF776FE8}"/>
              </a:ext>
            </a:extLst>
          </p:cNvPr>
          <p:cNvCxnSpPr>
            <a:cxnSpLocks/>
          </p:cNvCxnSpPr>
          <p:nvPr/>
        </p:nvCxnSpPr>
        <p:spPr>
          <a:xfrm>
            <a:off x="4410847" y="4027406"/>
            <a:ext cx="3954177" cy="745762"/>
          </a:xfrm>
          <a:prstGeom prst="bentConnector3">
            <a:avLst>
              <a:gd name="adj1" fmla="val 55139"/>
            </a:avLst>
          </a:prstGeom>
          <a:ln w="12700">
            <a:solidFill>
              <a:srgbClr val="FFF5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xmlns="" id="{07DD3824-9EED-4C02-AA23-CC3D0FE51CC5}"/>
              </a:ext>
            </a:extLst>
          </p:cNvPr>
          <p:cNvCxnSpPr>
            <a:cxnSpLocks/>
          </p:cNvCxnSpPr>
          <p:nvPr/>
        </p:nvCxnSpPr>
        <p:spPr>
          <a:xfrm>
            <a:off x="4410847" y="4974584"/>
            <a:ext cx="2728435" cy="460917"/>
          </a:xfrm>
          <a:prstGeom prst="bentConnector3">
            <a:avLst>
              <a:gd name="adj1" fmla="val 38490"/>
            </a:avLst>
          </a:prstGeom>
          <a:ln w="12700">
            <a:solidFill>
              <a:srgbClr val="FFF5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F6C94FB3-6349-4D03-9D67-3F3987ED2C1C}"/>
              </a:ext>
            </a:extLst>
          </p:cNvPr>
          <p:cNvSpPr txBox="1"/>
          <p:nvPr/>
        </p:nvSpPr>
        <p:spPr>
          <a:xfrm>
            <a:off x="2124108" y="1587122"/>
            <a:ext cx="21890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切实可行的 解决方案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可重复使用的应用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咨询报告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06BDF055-9E1D-4FD4-88A8-4897E4F2E570}"/>
              </a:ext>
            </a:extLst>
          </p:cNvPr>
          <p:cNvSpPr txBox="1"/>
          <p:nvPr/>
        </p:nvSpPr>
        <p:spPr>
          <a:xfrm>
            <a:off x="1893275" y="2636778"/>
            <a:ext cx="241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规范性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运筹优化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可解释人工智能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6CF081D7-82E5-45A9-8495-F91907801264}"/>
              </a:ext>
            </a:extLst>
          </p:cNvPr>
          <p:cNvSpPr txBox="1"/>
          <p:nvPr/>
        </p:nvSpPr>
        <p:spPr>
          <a:xfrm>
            <a:off x="1893275" y="3631535"/>
            <a:ext cx="241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预测性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机器学习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回归预测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B2DDE2FC-5AA7-47E8-B3F4-652F8C7FE1E5}"/>
              </a:ext>
            </a:extLst>
          </p:cNvPr>
          <p:cNvSpPr txBox="1"/>
          <p:nvPr/>
        </p:nvSpPr>
        <p:spPr>
          <a:xfrm>
            <a:off x="1893275" y="4604504"/>
            <a:ext cx="241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描述性 分析</a:t>
            </a:r>
            <a:endParaRPr lang="en-GB" altLang="zh-CN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统计分析</a:t>
            </a:r>
            <a:endParaRPr lang="en-GB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r"/>
            <a:r>
              <a:rPr lang="zh-CN" altLang="en-US" sz="1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数据可视化</a:t>
            </a:r>
            <a:endParaRPr lang="en-GB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xmlns="" id="{FF02A802-ACFB-4FA6-8B35-00B27E05D30B}"/>
              </a:ext>
            </a:extLst>
          </p:cNvPr>
          <p:cNvCxnSpPr>
            <a:cxnSpLocks/>
          </p:cNvCxnSpPr>
          <p:nvPr/>
        </p:nvCxnSpPr>
        <p:spPr>
          <a:xfrm>
            <a:off x="4410847" y="5851818"/>
            <a:ext cx="1662194" cy="0"/>
          </a:xfrm>
          <a:prstGeom prst="straightConnector1">
            <a:avLst/>
          </a:prstGeom>
          <a:ln w="12700">
            <a:solidFill>
              <a:srgbClr val="FFF5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3A77FFF0-9957-42D9-962B-547D5B3D3AA9}"/>
              </a:ext>
            </a:extLst>
          </p:cNvPr>
          <p:cNvCxnSpPr>
            <a:cxnSpLocks/>
          </p:cNvCxnSpPr>
          <p:nvPr/>
        </p:nvCxnSpPr>
        <p:spPr>
          <a:xfrm>
            <a:off x="4410847" y="5629876"/>
            <a:ext cx="0" cy="443884"/>
          </a:xfrm>
          <a:prstGeom prst="line">
            <a:avLst/>
          </a:prstGeom>
          <a:ln>
            <a:solidFill>
              <a:srgbClr val="FFF5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0BE45AC8-D7C7-40EC-9283-20758CF46ADD}"/>
              </a:ext>
            </a:extLst>
          </p:cNvPr>
          <p:cNvSpPr txBox="1"/>
          <p:nvPr/>
        </p:nvSpPr>
        <p:spPr>
          <a:xfrm>
            <a:off x="1681021" y="5682541"/>
            <a:ext cx="2632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企业数据 行业痛点</a:t>
            </a:r>
            <a:endParaRPr lang="en-GB" sz="16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4830392D-9CC4-4DB6-AED4-50B432341D13}"/>
              </a:ext>
            </a:extLst>
          </p:cNvPr>
          <p:cNvGrpSpPr/>
          <p:nvPr/>
        </p:nvGrpSpPr>
        <p:grpSpPr>
          <a:xfrm>
            <a:off x="5392928" y="1795676"/>
            <a:ext cx="6069880" cy="4348840"/>
            <a:chOff x="2721933" y="1366935"/>
            <a:chExt cx="5571459" cy="3567889"/>
          </a:xfrm>
          <a:effectLst>
            <a:outerShdw blurRad="127000" dist="88900" dir="8100000" algn="tr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xmlns="" id="{25E1537F-C548-4C29-BD1C-08F5F04D18A9}"/>
                </a:ext>
              </a:extLst>
            </p:cNvPr>
            <p:cNvSpPr/>
            <p:nvPr/>
          </p:nvSpPr>
          <p:spPr>
            <a:xfrm flipH="1">
              <a:off x="7222301" y="1366935"/>
              <a:ext cx="1071091" cy="3567889"/>
            </a:xfrm>
            <a:custGeom>
              <a:avLst/>
              <a:gdLst>
                <a:gd name="connsiteX0" fmla="*/ 0 w 1071091"/>
                <a:gd name="connsiteY0" fmla="*/ 0 h 3567889"/>
                <a:gd name="connsiteX1" fmla="*/ 0 w 1071091"/>
                <a:gd name="connsiteY1" fmla="*/ 3567889 h 3567889"/>
                <a:gd name="connsiteX2" fmla="*/ 1071091 w 1071091"/>
                <a:gd name="connsiteY2" fmla="*/ 3567889 h 3567889"/>
                <a:gd name="connsiteX3" fmla="*/ 1071091 w 1071091"/>
                <a:gd name="connsiteY3" fmla="*/ 1251650 h 3567889"/>
                <a:gd name="connsiteX4" fmla="*/ 989977 w 1071091"/>
                <a:gd name="connsiteY4" fmla="*/ 1179615 h 3567889"/>
                <a:gd name="connsiteX5" fmla="*/ 755991 w 1071091"/>
                <a:gd name="connsiteY5" fmla="*/ 951574 h 3567889"/>
                <a:gd name="connsiteX6" fmla="*/ 564092 w 1071091"/>
                <a:gd name="connsiteY6" fmla="*/ 745329 h 3567889"/>
                <a:gd name="connsiteX7" fmla="*/ 526546 w 1071091"/>
                <a:gd name="connsiteY7" fmla="*/ 760881 h 3567889"/>
                <a:gd name="connsiteX8" fmla="*/ 454546 w 1071091"/>
                <a:gd name="connsiteY8" fmla="*/ 688881 h 3567889"/>
                <a:gd name="connsiteX9" fmla="*/ 460204 w 1071091"/>
                <a:gd name="connsiteY9" fmla="*/ 660855 h 3567889"/>
                <a:gd name="connsiteX10" fmla="*/ 473803 w 1071091"/>
                <a:gd name="connsiteY10" fmla="*/ 640686 h 3567889"/>
                <a:gd name="connsiteX11" fmla="*/ 337497 w 1071091"/>
                <a:gd name="connsiteY11" fmla="*/ 478131 h 3567889"/>
                <a:gd name="connsiteX12" fmla="*/ 153876 w 1071091"/>
                <a:gd name="connsiteY12" fmla="*/ 233234 h 356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091" h="3567889">
                  <a:moveTo>
                    <a:pt x="0" y="0"/>
                  </a:moveTo>
                  <a:lnTo>
                    <a:pt x="0" y="3567889"/>
                  </a:lnTo>
                  <a:lnTo>
                    <a:pt x="1071091" y="3567889"/>
                  </a:lnTo>
                  <a:lnTo>
                    <a:pt x="1071091" y="1251650"/>
                  </a:lnTo>
                  <a:lnTo>
                    <a:pt x="989977" y="1179615"/>
                  </a:lnTo>
                  <a:cubicBezTo>
                    <a:pt x="909307" y="1104608"/>
                    <a:pt x="831287" y="1028580"/>
                    <a:pt x="755991" y="951574"/>
                  </a:cubicBezTo>
                  <a:lnTo>
                    <a:pt x="564092" y="745329"/>
                  </a:lnTo>
                  <a:lnTo>
                    <a:pt x="526546" y="760881"/>
                  </a:lnTo>
                  <a:cubicBezTo>
                    <a:pt x="486781" y="760881"/>
                    <a:pt x="454546" y="728646"/>
                    <a:pt x="454546" y="688881"/>
                  </a:cubicBezTo>
                  <a:cubicBezTo>
                    <a:pt x="454546" y="678940"/>
                    <a:pt x="456561" y="669469"/>
                    <a:pt x="460204" y="660855"/>
                  </a:cubicBezTo>
                  <a:lnTo>
                    <a:pt x="473803" y="640686"/>
                  </a:lnTo>
                  <a:lnTo>
                    <a:pt x="337497" y="478131"/>
                  </a:lnTo>
                  <a:cubicBezTo>
                    <a:pt x="273393" y="397379"/>
                    <a:pt x="212162" y="315733"/>
                    <a:pt x="153876" y="23323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228600" dist="762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xmlns="" id="{32B86CF2-78D7-458F-8136-707BB90A4380}"/>
                </a:ext>
              </a:extLst>
            </p:cNvPr>
            <p:cNvSpPr/>
            <p:nvPr/>
          </p:nvSpPr>
          <p:spPr>
            <a:xfrm flipH="1">
              <a:off x="6097209" y="2666541"/>
              <a:ext cx="1071092" cy="2268283"/>
            </a:xfrm>
            <a:custGeom>
              <a:avLst/>
              <a:gdLst>
                <a:gd name="connsiteX0" fmla="*/ 0 w 1071092"/>
                <a:gd name="connsiteY0" fmla="*/ 0 h 2268283"/>
                <a:gd name="connsiteX1" fmla="*/ 0 w 1071092"/>
                <a:gd name="connsiteY1" fmla="*/ 2268283 h 2268283"/>
                <a:gd name="connsiteX2" fmla="*/ 1071092 w 1071092"/>
                <a:gd name="connsiteY2" fmla="*/ 2268283 h 2268283"/>
                <a:gd name="connsiteX3" fmla="*/ 1071092 w 1071092"/>
                <a:gd name="connsiteY3" fmla="*/ 801383 h 2268283"/>
                <a:gd name="connsiteX4" fmla="*/ 955403 w 1071092"/>
                <a:gd name="connsiteY4" fmla="*/ 728423 h 2268283"/>
                <a:gd name="connsiteX5" fmla="*/ 732860 w 1071092"/>
                <a:gd name="connsiteY5" fmla="*/ 577551 h 2268283"/>
                <a:gd name="connsiteX6" fmla="*/ 583300 w 1071092"/>
                <a:gd name="connsiteY6" fmla="*/ 469588 h 2268283"/>
                <a:gd name="connsiteX7" fmla="*/ 577458 w 1071092"/>
                <a:gd name="connsiteY7" fmla="*/ 478252 h 2268283"/>
                <a:gd name="connsiteX8" fmla="*/ 526546 w 1071092"/>
                <a:gd name="connsiteY8" fmla="*/ 499340 h 2268283"/>
                <a:gd name="connsiteX9" fmla="*/ 454546 w 1071092"/>
                <a:gd name="connsiteY9" fmla="*/ 427340 h 2268283"/>
                <a:gd name="connsiteX10" fmla="*/ 460204 w 1071092"/>
                <a:gd name="connsiteY10" fmla="*/ 399314 h 2268283"/>
                <a:gd name="connsiteX11" fmla="*/ 469685 w 1071092"/>
                <a:gd name="connsiteY11" fmla="*/ 385252 h 2268283"/>
                <a:gd name="connsiteX12" fmla="*/ 312358 w 1071092"/>
                <a:gd name="connsiteY12" fmla="*/ 264197 h 2268283"/>
                <a:gd name="connsiteX13" fmla="*/ 114774 w 1071092"/>
                <a:gd name="connsiteY13" fmla="*/ 101928 h 22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1092" h="2268283">
                  <a:moveTo>
                    <a:pt x="0" y="0"/>
                  </a:moveTo>
                  <a:lnTo>
                    <a:pt x="0" y="2268283"/>
                  </a:lnTo>
                  <a:lnTo>
                    <a:pt x="1071092" y="2268283"/>
                  </a:lnTo>
                  <a:lnTo>
                    <a:pt x="1071092" y="801383"/>
                  </a:lnTo>
                  <a:lnTo>
                    <a:pt x="955403" y="728423"/>
                  </a:lnTo>
                  <a:cubicBezTo>
                    <a:pt x="879887" y="678795"/>
                    <a:pt x="805696" y="628499"/>
                    <a:pt x="732860" y="577551"/>
                  </a:cubicBezTo>
                  <a:lnTo>
                    <a:pt x="583300" y="469588"/>
                  </a:lnTo>
                  <a:lnTo>
                    <a:pt x="577458" y="478252"/>
                  </a:lnTo>
                  <a:cubicBezTo>
                    <a:pt x="564429" y="491281"/>
                    <a:pt x="546429" y="499340"/>
                    <a:pt x="526546" y="499340"/>
                  </a:cubicBezTo>
                  <a:cubicBezTo>
                    <a:pt x="486781" y="499340"/>
                    <a:pt x="454546" y="467105"/>
                    <a:pt x="454546" y="427340"/>
                  </a:cubicBezTo>
                  <a:cubicBezTo>
                    <a:pt x="454546" y="417399"/>
                    <a:pt x="456561" y="407928"/>
                    <a:pt x="460204" y="399314"/>
                  </a:cubicBezTo>
                  <a:lnTo>
                    <a:pt x="469685" y="385252"/>
                  </a:lnTo>
                  <a:lnTo>
                    <a:pt x="312358" y="264197"/>
                  </a:lnTo>
                  <a:cubicBezTo>
                    <a:pt x="245068" y="210717"/>
                    <a:pt x="179197" y="156621"/>
                    <a:pt x="114774" y="10192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90500" dist="762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xmlns="" id="{306E8E1E-52F0-4090-8410-2C14DA58ED1E}"/>
                </a:ext>
              </a:extLst>
            </p:cNvPr>
            <p:cNvSpPr/>
            <p:nvPr/>
          </p:nvSpPr>
          <p:spPr>
            <a:xfrm flipH="1">
              <a:off x="4972117" y="3501979"/>
              <a:ext cx="1071092" cy="1432845"/>
            </a:xfrm>
            <a:custGeom>
              <a:avLst/>
              <a:gdLst>
                <a:gd name="connsiteX0" fmla="*/ 0 w 1071092"/>
                <a:gd name="connsiteY0" fmla="*/ 0 h 1432845"/>
                <a:gd name="connsiteX1" fmla="*/ 0 w 1071092"/>
                <a:gd name="connsiteY1" fmla="*/ 1432845 h 1432845"/>
                <a:gd name="connsiteX2" fmla="*/ 1071092 w 1071092"/>
                <a:gd name="connsiteY2" fmla="*/ 1432845 h 1432845"/>
                <a:gd name="connsiteX3" fmla="*/ 1071092 w 1071092"/>
                <a:gd name="connsiteY3" fmla="*/ 589937 h 1432845"/>
                <a:gd name="connsiteX4" fmla="*/ 798070 w 1071092"/>
                <a:gd name="connsiteY4" fmla="*/ 455295 h 1432845"/>
                <a:gd name="connsiteX5" fmla="*/ 587564 w 1071092"/>
                <a:gd name="connsiteY5" fmla="*/ 342587 h 1432845"/>
                <a:gd name="connsiteX6" fmla="*/ 577458 w 1071092"/>
                <a:gd name="connsiteY6" fmla="*/ 357577 h 1432845"/>
                <a:gd name="connsiteX7" fmla="*/ 526546 w 1071092"/>
                <a:gd name="connsiteY7" fmla="*/ 378665 h 1432845"/>
                <a:gd name="connsiteX8" fmla="*/ 454546 w 1071092"/>
                <a:gd name="connsiteY8" fmla="*/ 306665 h 1432845"/>
                <a:gd name="connsiteX9" fmla="*/ 460204 w 1071092"/>
                <a:gd name="connsiteY9" fmla="*/ 278639 h 1432845"/>
                <a:gd name="connsiteX10" fmla="*/ 462306 w 1071092"/>
                <a:gd name="connsiteY10" fmla="*/ 275522 h 1432845"/>
                <a:gd name="connsiteX11" fmla="*/ 462098 w 1071092"/>
                <a:gd name="connsiteY11" fmla="*/ 275411 h 1432845"/>
                <a:gd name="connsiteX12" fmla="*/ 139364 w 1071092"/>
                <a:gd name="connsiteY12" fmla="*/ 87890 h 143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092" h="1432845">
                  <a:moveTo>
                    <a:pt x="0" y="0"/>
                  </a:moveTo>
                  <a:lnTo>
                    <a:pt x="0" y="1432845"/>
                  </a:lnTo>
                  <a:lnTo>
                    <a:pt x="1071092" y="1432845"/>
                  </a:lnTo>
                  <a:lnTo>
                    <a:pt x="1071092" y="589937"/>
                  </a:lnTo>
                  <a:lnTo>
                    <a:pt x="798070" y="455295"/>
                  </a:lnTo>
                  <a:lnTo>
                    <a:pt x="587564" y="342587"/>
                  </a:lnTo>
                  <a:lnTo>
                    <a:pt x="577458" y="357577"/>
                  </a:lnTo>
                  <a:cubicBezTo>
                    <a:pt x="564429" y="370606"/>
                    <a:pt x="546429" y="378665"/>
                    <a:pt x="526546" y="378665"/>
                  </a:cubicBezTo>
                  <a:cubicBezTo>
                    <a:pt x="486781" y="378665"/>
                    <a:pt x="454546" y="346430"/>
                    <a:pt x="454546" y="306665"/>
                  </a:cubicBezTo>
                  <a:cubicBezTo>
                    <a:pt x="454546" y="296724"/>
                    <a:pt x="456561" y="287253"/>
                    <a:pt x="460204" y="278639"/>
                  </a:cubicBezTo>
                  <a:lnTo>
                    <a:pt x="462306" y="275522"/>
                  </a:lnTo>
                  <a:lnTo>
                    <a:pt x="462098" y="275411"/>
                  </a:lnTo>
                  <a:cubicBezTo>
                    <a:pt x="352289" y="214163"/>
                    <a:pt x="244687" y="151642"/>
                    <a:pt x="139364" y="8789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90500" dist="762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93">
              <a:extLst>
                <a:ext uri="{FF2B5EF4-FFF2-40B4-BE49-F238E27FC236}">
                  <a16:creationId xmlns:a16="http://schemas.microsoft.com/office/drawing/2014/main" xmlns="" id="{5D650794-68FA-4038-A011-69DA27E85CF3}"/>
                </a:ext>
              </a:extLst>
            </p:cNvPr>
            <p:cNvSpPr/>
            <p:nvPr/>
          </p:nvSpPr>
          <p:spPr>
            <a:xfrm flipH="1">
              <a:off x="3847025" y="4118547"/>
              <a:ext cx="1071092" cy="816277"/>
            </a:xfrm>
            <a:custGeom>
              <a:avLst/>
              <a:gdLst>
                <a:gd name="connsiteX0" fmla="*/ 0 w 1071092"/>
                <a:gd name="connsiteY0" fmla="*/ 0 h 816277"/>
                <a:gd name="connsiteX1" fmla="*/ 0 w 1071092"/>
                <a:gd name="connsiteY1" fmla="*/ 816277 h 816277"/>
                <a:gd name="connsiteX2" fmla="*/ 1071092 w 1071092"/>
                <a:gd name="connsiteY2" fmla="*/ 816277 h 816277"/>
                <a:gd name="connsiteX3" fmla="*/ 1071092 w 1071092"/>
                <a:gd name="connsiteY3" fmla="*/ 450406 h 816277"/>
                <a:gd name="connsiteX4" fmla="*/ 755883 w 1071092"/>
                <a:gd name="connsiteY4" fmla="*/ 330041 h 816277"/>
                <a:gd name="connsiteX5" fmla="*/ 593521 w 1071092"/>
                <a:gd name="connsiteY5" fmla="*/ 262374 h 816277"/>
                <a:gd name="connsiteX6" fmla="*/ 592888 w 1071092"/>
                <a:gd name="connsiteY6" fmla="*/ 265508 h 816277"/>
                <a:gd name="connsiteX7" fmla="*/ 526546 w 1071092"/>
                <a:gd name="connsiteY7" fmla="*/ 309482 h 816277"/>
                <a:gd name="connsiteX8" fmla="*/ 454546 w 1071092"/>
                <a:gd name="connsiteY8" fmla="*/ 237482 h 816277"/>
                <a:gd name="connsiteX9" fmla="*/ 460204 w 1071092"/>
                <a:gd name="connsiteY9" fmla="*/ 209456 h 816277"/>
                <a:gd name="connsiteX10" fmla="*/ 461596 w 1071092"/>
                <a:gd name="connsiteY10" fmla="*/ 207393 h 816277"/>
                <a:gd name="connsiteX11" fmla="*/ 382862 w 1071092"/>
                <a:gd name="connsiteY11" fmla="*/ 174579 h 816277"/>
                <a:gd name="connsiteX12" fmla="*/ 21745 w 1071092"/>
                <a:gd name="connsiteY12" fmla="*/ 10723 h 81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1092" h="816277">
                  <a:moveTo>
                    <a:pt x="0" y="0"/>
                  </a:moveTo>
                  <a:lnTo>
                    <a:pt x="0" y="816277"/>
                  </a:lnTo>
                  <a:lnTo>
                    <a:pt x="1071092" y="816277"/>
                  </a:lnTo>
                  <a:lnTo>
                    <a:pt x="1071092" y="450406"/>
                  </a:lnTo>
                  <a:lnTo>
                    <a:pt x="755883" y="330041"/>
                  </a:lnTo>
                  <a:lnTo>
                    <a:pt x="593521" y="262374"/>
                  </a:lnTo>
                  <a:lnTo>
                    <a:pt x="592888" y="265508"/>
                  </a:lnTo>
                  <a:cubicBezTo>
                    <a:pt x="581958" y="291350"/>
                    <a:pt x="556370" y="309482"/>
                    <a:pt x="526546" y="309482"/>
                  </a:cubicBezTo>
                  <a:cubicBezTo>
                    <a:pt x="486781" y="309482"/>
                    <a:pt x="454546" y="277247"/>
                    <a:pt x="454546" y="237482"/>
                  </a:cubicBezTo>
                  <a:cubicBezTo>
                    <a:pt x="454546" y="227541"/>
                    <a:pt x="456561" y="218070"/>
                    <a:pt x="460204" y="209456"/>
                  </a:cubicBezTo>
                  <a:lnTo>
                    <a:pt x="461596" y="207393"/>
                  </a:lnTo>
                  <a:lnTo>
                    <a:pt x="382862" y="174579"/>
                  </a:lnTo>
                  <a:cubicBezTo>
                    <a:pt x="260481" y="121345"/>
                    <a:pt x="140084" y="66713"/>
                    <a:pt x="21745" y="107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90500" dist="762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xmlns="" id="{7BB3B85C-6CFC-48BD-B9D7-DA27F5209438}"/>
                </a:ext>
              </a:extLst>
            </p:cNvPr>
            <p:cNvSpPr/>
            <p:nvPr/>
          </p:nvSpPr>
          <p:spPr>
            <a:xfrm flipH="1">
              <a:off x="2721933" y="4589573"/>
              <a:ext cx="1071092" cy="345251"/>
            </a:xfrm>
            <a:custGeom>
              <a:avLst/>
              <a:gdLst>
                <a:gd name="connsiteX0" fmla="*/ 0 w 1071092"/>
                <a:gd name="connsiteY0" fmla="*/ 0 h 345251"/>
                <a:gd name="connsiteX1" fmla="*/ 0 w 1071092"/>
                <a:gd name="connsiteY1" fmla="*/ 345251 h 345251"/>
                <a:gd name="connsiteX2" fmla="*/ 1071092 w 1071092"/>
                <a:gd name="connsiteY2" fmla="*/ 345251 h 345251"/>
                <a:gd name="connsiteX3" fmla="*/ 444056 w 1071092"/>
                <a:gd name="connsiteY3" fmla="*/ 153908 h 345251"/>
                <a:gd name="connsiteX4" fmla="*/ 432646 w 1071092"/>
                <a:gd name="connsiteY4" fmla="*/ 181453 h 345251"/>
                <a:gd name="connsiteX5" fmla="*/ 381734 w 1071092"/>
                <a:gd name="connsiteY5" fmla="*/ 202541 h 345251"/>
                <a:gd name="connsiteX6" fmla="*/ 309734 w 1071092"/>
                <a:gd name="connsiteY6" fmla="*/ 130541 h 345251"/>
                <a:gd name="connsiteX7" fmla="*/ 317705 w 1071092"/>
                <a:gd name="connsiteY7" fmla="*/ 111297 h 345251"/>
                <a:gd name="connsiteX8" fmla="*/ 15276 w 1071092"/>
                <a:gd name="connsiteY8" fmla="*/ 5833 h 345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1092" h="345251">
                  <a:moveTo>
                    <a:pt x="0" y="0"/>
                  </a:moveTo>
                  <a:lnTo>
                    <a:pt x="0" y="345251"/>
                  </a:lnTo>
                  <a:lnTo>
                    <a:pt x="1071092" y="345251"/>
                  </a:lnTo>
                  <a:lnTo>
                    <a:pt x="444056" y="153908"/>
                  </a:lnTo>
                  <a:lnTo>
                    <a:pt x="432646" y="181453"/>
                  </a:lnTo>
                  <a:cubicBezTo>
                    <a:pt x="419617" y="194483"/>
                    <a:pt x="401617" y="202541"/>
                    <a:pt x="381734" y="202541"/>
                  </a:cubicBezTo>
                  <a:cubicBezTo>
                    <a:pt x="341969" y="202541"/>
                    <a:pt x="309734" y="170306"/>
                    <a:pt x="309734" y="130541"/>
                  </a:cubicBezTo>
                  <a:lnTo>
                    <a:pt x="317705" y="111297"/>
                  </a:lnTo>
                  <a:lnTo>
                    <a:pt x="15276" y="583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190500" dist="762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252D2217-D493-4800-AD3C-55C48C4A1019}"/>
                </a:ext>
              </a:extLst>
            </p:cNvPr>
            <p:cNvSpPr/>
            <p:nvPr/>
          </p:nvSpPr>
          <p:spPr>
            <a:xfrm>
              <a:off x="3346199" y="4646830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10CC3384-4680-475D-9D1C-B3C9FD961793}"/>
                </a:ext>
              </a:extLst>
            </p:cNvPr>
            <p:cNvSpPr/>
            <p:nvPr/>
          </p:nvSpPr>
          <p:spPr>
            <a:xfrm>
              <a:off x="7696467" y="1990085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6082F596-BB28-480F-9A84-B9895A480F3A}"/>
                </a:ext>
              </a:extLst>
            </p:cNvPr>
            <p:cNvSpPr/>
            <p:nvPr/>
          </p:nvSpPr>
          <p:spPr>
            <a:xfrm>
              <a:off x="6569755" y="3024879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7F0509D5-1046-424A-AFDF-91F240D90C17}"/>
                </a:ext>
              </a:extLst>
            </p:cNvPr>
            <p:cNvSpPr/>
            <p:nvPr/>
          </p:nvSpPr>
          <p:spPr>
            <a:xfrm>
              <a:off x="5449979" y="3737682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B85F53D9-D4DD-455C-8F61-30524DBC6997}"/>
                </a:ext>
              </a:extLst>
            </p:cNvPr>
            <p:cNvSpPr/>
            <p:nvPr/>
          </p:nvSpPr>
          <p:spPr>
            <a:xfrm>
              <a:off x="4324887" y="4279698"/>
              <a:ext cx="126000" cy="1260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38100" contourW="25400" prstMaterial="dkEdge">
              <a:bevelT w="381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xmlns="" id="{56A26BA3-E24D-4F3C-AE46-B347485F0A8A}"/>
              </a:ext>
            </a:extLst>
          </p:cNvPr>
          <p:cNvSpPr txBox="1">
            <a:spLocks/>
          </p:cNvSpPr>
          <p:nvPr/>
        </p:nvSpPr>
        <p:spPr>
          <a:xfrm>
            <a:off x="729192" y="2670289"/>
            <a:ext cx="1868050" cy="240155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spc="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我们应用</a:t>
            </a:r>
            <a:endParaRPr lang="en-US" altLang="zh-CN" sz="2000" b="1" spc="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金字塔模型 </a:t>
            </a:r>
            <a:endParaRPr lang="en-US" altLang="zh-CN" sz="20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spc="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为您提供</a:t>
            </a:r>
            <a:endParaRPr lang="en-GB" altLang="zh-CN" sz="2000" b="1" spc="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spc="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定制化 </a:t>
            </a:r>
            <a:endParaRPr lang="en-US" altLang="zh-CN" sz="2000" b="1" spc="6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spc="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全方位 </a:t>
            </a:r>
            <a:endParaRPr lang="en-US" altLang="zh-CN" sz="2000" b="1" spc="6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b="1" spc="6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Times New Roman" panose="02020603050405020304" pitchFamily="18" charset="0"/>
              </a:rPr>
              <a:t>解决方案</a:t>
            </a:r>
            <a:endParaRPr lang="en-US" altLang="zh-CN" sz="2000" b="1" spc="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标题 1">
            <a:extLst>
              <a:ext uri="{FF2B5EF4-FFF2-40B4-BE49-F238E27FC236}">
                <a16:creationId xmlns:a16="http://schemas.microsoft.com/office/drawing/2014/main" xmlns="" id="{45A29AC6-F25F-4929-B305-40CD30D8FC8B}"/>
              </a:ext>
            </a:extLst>
          </p:cNvPr>
          <p:cNvSpPr txBox="1">
            <a:spLocks/>
          </p:cNvSpPr>
          <p:nvPr/>
        </p:nvSpPr>
        <p:spPr>
          <a:xfrm>
            <a:off x="718584" y="257727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Customized Full – Stack Solution 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定制化 全方位 企业解决方案</a:t>
            </a:r>
          </a:p>
        </p:txBody>
      </p:sp>
    </p:spTree>
    <p:extLst>
      <p:ext uri="{BB962C8B-B14F-4D97-AF65-F5344CB8AC3E}">
        <p14:creationId xmlns:p14="http://schemas.microsoft.com/office/powerpoint/2010/main" xmlns="" val="341385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Diagram 96">
            <a:extLst>
              <a:ext uri="{FF2B5EF4-FFF2-40B4-BE49-F238E27FC236}">
                <a16:creationId xmlns:a16="http://schemas.microsoft.com/office/drawing/2014/main" xmlns="" id="{C04AF001-B834-4C9E-826D-9317E69AE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3315574771"/>
              </p:ext>
            </p:extLst>
          </p:nvPr>
        </p:nvGraphicFramePr>
        <p:xfrm>
          <a:off x="2326936" y="1610114"/>
          <a:ext cx="7538128" cy="4566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0" name="标题 1">
            <a:extLst>
              <a:ext uri="{FF2B5EF4-FFF2-40B4-BE49-F238E27FC236}">
                <a16:creationId xmlns:a16="http://schemas.microsoft.com/office/drawing/2014/main" xmlns="" id="{B192B014-0C32-498D-BE59-092E82CA2AD2}"/>
              </a:ext>
            </a:extLst>
          </p:cNvPr>
          <p:cNvSpPr txBox="1">
            <a:spLocks/>
          </p:cNvSpPr>
          <p:nvPr/>
        </p:nvSpPr>
        <p:spPr>
          <a:xfrm>
            <a:off x="718584" y="257727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Customized Full – Stack Solution 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定制化 全方位 企业解决方案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20934D3-1A70-40FA-B16D-773ADCAE1C5C}"/>
              </a:ext>
            </a:extLst>
          </p:cNvPr>
          <p:cNvCxnSpPr>
            <a:cxnSpLocks/>
          </p:cNvCxnSpPr>
          <p:nvPr/>
        </p:nvCxnSpPr>
        <p:spPr>
          <a:xfrm>
            <a:off x="6982691" y="1699489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83CF96E-0CD1-4B75-9D86-7CF7EEF39023}"/>
              </a:ext>
            </a:extLst>
          </p:cNvPr>
          <p:cNvCxnSpPr>
            <a:cxnSpLocks/>
          </p:cNvCxnSpPr>
          <p:nvPr/>
        </p:nvCxnSpPr>
        <p:spPr>
          <a:xfrm flipV="1">
            <a:off x="6649720" y="1699489"/>
            <a:ext cx="332971" cy="2068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xmlns="" id="{EFB15A25-6544-46D6-8214-77DC1A0D56EA}"/>
              </a:ext>
            </a:extLst>
          </p:cNvPr>
          <p:cNvCxnSpPr>
            <a:cxnSpLocks/>
          </p:cNvCxnSpPr>
          <p:nvPr/>
        </p:nvCxnSpPr>
        <p:spPr>
          <a:xfrm>
            <a:off x="2976880" y="4341089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xmlns="" id="{03D2BA5F-FC80-4AD9-AF6A-C9B7E62076F9}"/>
              </a:ext>
            </a:extLst>
          </p:cNvPr>
          <p:cNvCxnSpPr>
            <a:cxnSpLocks/>
          </p:cNvCxnSpPr>
          <p:nvPr/>
        </p:nvCxnSpPr>
        <p:spPr>
          <a:xfrm>
            <a:off x="8376940" y="5232399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ACB428C3-E9C6-440C-B5EE-EE777C0E0198}"/>
              </a:ext>
            </a:extLst>
          </p:cNvPr>
          <p:cNvCxnSpPr>
            <a:cxnSpLocks/>
          </p:cNvCxnSpPr>
          <p:nvPr/>
        </p:nvCxnSpPr>
        <p:spPr>
          <a:xfrm>
            <a:off x="4049083" y="6026259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E4AEC6DF-3C61-44AA-BB81-B915384A86B9}"/>
              </a:ext>
            </a:extLst>
          </p:cNvPr>
          <p:cNvCxnSpPr>
            <a:cxnSpLocks/>
          </p:cNvCxnSpPr>
          <p:nvPr/>
        </p:nvCxnSpPr>
        <p:spPr>
          <a:xfrm>
            <a:off x="8074983" y="3438327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B264E7D7-F2AF-4045-A370-D60596E6BE27}"/>
              </a:ext>
            </a:extLst>
          </p:cNvPr>
          <p:cNvCxnSpPr>
            <a:cxnSpLocks/>
          </p:cNvCxnSpPr>
          <p:nvPr/>
        </p:nvCxnSpPr>
        <p:spPr>
          <a:xfrm flipH="1" flipV="1">
            <a:off x="8058285" y="5067990"/>
            <a:ext cx="318655" cy="164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xmlns="" id="{BF84BD7D-B812-444A-A4B7-516A805B470A}"/>
              </a:ext>
            </a:extLst>
          </p:cNvPr>
          <p:cNvCxnSpPr>
            <a:cxnSpLocks/>
          </p:cNvCxnSpPr>
          <p:nvPr/>
        </p:nvCxnSpPr>
        <p:spPr>
          <a:xfrm flipV="1">
            <a:off x="5185156" y="5819364"/>
            <a:ext cx="332971" cy="2068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xmlns="" id="{E61F974F-E546-4B51-B9EE-9ADEC33B4A66}"/>
              </a:ext>
            </a:extLst>
          </p:cNvPr>
          <p:cNvCxnSpPr>
            <a:cxnSpLocks/>
          </p:cNvCxnSpPr>
          <p:nvPr/>
        </p:nvCxnSpPr>
        <p:spPr>
          <a:xfrm flipH="1" flipV="1">
            <a:off x="3812309" y="2565741"/>
            <a:ext cx="318655" cy="164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9B2639FA-7BF3-4753-9A6B-A5640D5C587C}"/>
              </a:ext>
            </a:extLst>
          </p:cNvPr>
          <p:cNvCxnSpPr>
            <a:cxnSpLocks/>
          </p:cNvCxnSpPr>
          <p:nvPr/>
        </p:nvCxnSpPr>
        <p:spPr>
          <a:xfrm>
            <a:off x="2676236" y="2565741"/>
            <a:ext cx="1136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47">
            <a:extLst>
              <a:ext uri="{FF2B5EF4-FFF2-40B4-BE49-F238E27FC236}">
                <a16:creationId xmlns:a16="http://schemas.microsoft.com/office/drawing/2014/main" xmlns="" id="{3F0FF07C-1BC9-4C97-89C5-BA3264610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9080" y="4086402"/>
            <a:ext cx="1695712" cy="6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无人类帮助下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亦可完成工作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0" name="矩形 47">
            <a:extLst>
              <a:ext uri="{FF2B5EF4-FFF2-40B4-BE49-F238E27FC236}">
                <a16:creationId xmlns:a16="http://schemas.microsoft.com/office/drawing/2014/main" xmlns="" id="{04AC9DAD-727D-4675-8D7D-650BE789E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186" y="5877276"/>
            <a:ext cx="2505637" cy="34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高容量 高速度 多类型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1" name="矩形 47">
            <a:extLst>
              <a:ext uri="{FF2B5EF4-FFF2-40B4-BE49-F238E27FC236}">
                <a16:creationId xmlns:a16="http://schemas.microsoft.com/office/drawing/2014/main" xmlns="" id="{F2A36828-935C-46E0-8256-41C36602C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1056" y="3164132"/>
            <a:ext cx="1199907" cy="6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反复尝试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解放双手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2" name="矩形 47">
            <a:extLst>
              <a:ext uri="{FF2B5EF4-FFF2-40B4-BE49-F238E27FC236}">
                <a16:creationId xmlns:a16="http://schemas.microsoft.com/office/drawing/2014/main" xmlns="" id="{3F347772-0EB4-4865-8284-600586833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3013" y="4920779"/>
            <a:ext cx="1199907" cy="6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解放大脑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着眼未来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3" name="矩形 47">
            <a:extLst>
              <a:ext uri="{FF2B5EF4-FFF2-40B4-BE49-F238E27FC236}">
                <a16:creationId xmlns:a16="http://schemas.microsoft.com/office/drawing/2014/main" xmlns="" id="{07748B09-10A1-43C6-A22B-FACC67AA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764" y="1416060"/>
            <a:ext cx="1199908" cy="6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自主学习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自我提升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4" name="矩形 47">
            <a:extLst>
              <a:ext uri="{FF2B5EF4-FFF2-40B4-BE49-F238E27FC236}">
                <a16:creationId xmlns:a16="http://schemas.microsoft.com/office/drawing/2014/main" xmlns="" id="{321328E6-0E4C-4D58-85D9-FE6EB7E27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858" y="2254121"/>
            <a:ext cx="1136073" cy="6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68570" tIns="34286" rIns="68570" bIns="34286">
            <a:spAutoFit/>
          </a:bodyPr>
          <a:lstStyle/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规划思考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自我调节</a:t>
            </a:r>
            <a:endParaRPr lang="en-GB" altLang="zh-CN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817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71411F-8D77-452A-B2D9-8893C61F289B}"/>
              </a:ext>
            </a:extLst>
          </p:cNvPr>
          <p:cNvSpPr/>
          <p:nvPr/>
        </p:nvSpPr>
        <p:spPr>
          <a:xfrm>
            <a:off x="1810358" y="2721114"/>
            <a:ext cx="6747202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GB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About </a:t>
            </a:r>
            <a:r>
              <a:rPr lang="en-GB" altLang="zh-CN" sz="4000" b="1" dirty="0" err="1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Artifactor</a:t>
            </a:r>
            <a:endParaRPr lang="en-US" altLang="zh-CN" sz="4000" b="1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</a:endParaRP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关于智因科技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4751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Brief Introduction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公司简介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A30AF6A-667D-4012-89AE-45E9D0B81ABA}"/>
              </a:ext>
            </a:extLst>
          </p:cNvPr>
          <p:cNvSpPr txBox="1"/>
          <p:nvPr/>
        </p:nvSpPr>
        <p:spPr>
          <a:xfrm>
            <a:off x="1069020" y="2091834"/>
            <a:ext cx="97736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智因科技（深圳）有限公司 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主要从事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人工智能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决策科学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相关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软件应用开发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咨询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业务，初创团队均毕业于欧美名校，拥有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较强的学术背景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丰厚的学术成果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。此外，我司团队成员具有多元化的特点，并具有多项领域行业经验，包涵供应链、教育、金融、电商平台等等。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我司与英国著名的应用人工智能公司 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Satalia</a:t>
            </a:r>
            <a:r>
              <a:rPr lang="en-US" altLang="zh-CN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达成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全面战略合作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，为我司源源不断的输送人工智能、数据科学、运筹优化方面的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人才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，并分享学界、业界领先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我司软件开发、测试、计算等主要依靠合作伙伴英国 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Satalia</a:t>
            </a:r>
            <a:r>
              <a:rPr lang="en-US" altLang="zh-CN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公司提供的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算法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及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云计算平台</a:t>
            </a:r>
            <a:r>
              <a:rPr lang="en-US" altLang="zh-CN" dirty="0" err="1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SolveEngine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。此平台支持多种开发语言和求解器，并通过人工智能技术科学选取最佳算法。依托此平台，可实现</a:t>
            </a:r>
            <a:r>
              <a:rPr lang="zh-CN" altLang="en-US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大数据存储、分析、计算、可视化</a:t>
            </a:r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等等功能。</a:t>
            </a:r>
            <a:endParaRPr lang="en-US" altLang="zh-CN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just"/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zh-CN" altLang="en-US" dirty="0">
                <a:solidFill>
                  <a:srgbClr val="D9D9D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dirty="0">
              <a:solidFill>
                <a:srgbClr val="D9D9D9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7001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71411F-8D77-452A-B2D9-8893C61F289B}"/>
              </a:ext>
            </a:extLst>
          </p:cNvPr>
          <p:cNvSpPr/>
          <p:nvPr/>
        </p:nvSpPr>
        <p:spPr>
          <a:xfrm>
            <a:off x="1935863" y="2721114"/>
            <a:ext cx="3227808" cy="141577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Scenario</a:t>
            </a:r>
          </a:p>
          <a:p>
            <a:r>
              <a:rPr lang="zh-CN" altLang="en-US" sz="4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应用场景</a:t>
            </a:r>
            <a:endParaRPr lang="en-US" sz="4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030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5">
            <a:extLst>
              <a:ext uri="{FF2B5EF4-FFF2-40B4-BE49-F238E27FC236}">
                <a16:creationId xmlns:a16="http://schemas.microsoft.com/office/drawing/2014/main" xmlns="" id="{7C779A9D-B946-4AD4-BE66-B959213CDC14}"/>
              </a:ext>
            </a:extLst>
          </p:cNvPr>
          <p:cNvGrpSpPr>
            <a:grpSpLocks/>
          </p:cNvGrpSpPr>
          <p:nvPr/>
        </p:nvGrpSpPr>
        <p:grpSpPr bwMode="auto">
          <a:xfrm>
            <a:off x="9827595" y="2418273"/>
            <a:ext cx="1850296" cy="2697339"/>
            <a:chOff x="0" y="0"/>
            <a:chExt cx="1334908" cy="1946370"/>
          </a:xfrm>
          <a:effectLst>
            <a:glow>
              <a:schemeClr val="accent1">
                <a:alpha val="50000"/>
              </a:schemeClr>
            </a:glow>
          </a:effectLst>
        </p:grpSpPr>
        <p:sp>
          <p:nvSpPr>
            <p:cNvPr id="5" name="Oval 65">
              <a:extLst>
                <a:ext uri="{FF2B5EF4-FFF2-40B4-BE49-F238E27FC236}">
                  <a16:creationId xmlns:a16="http://schemas.microsoft.com/office/drawing/2014/main" xmlns="" id="{1CFAF9FB-7534-4C91-B777-12CBF20FB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76" y="1781789"/>
              <a:ext cx="822904" cy="1645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6" name="任意多边形 32">
              <a:extLst>
                <a:ext uri="{FF2B5EF4-FFF2-40B4-BE49-F238E27FC236}">
                  <a16:creationId xmlns:a16="http://schemas.microsoft.com/office/drawing/2014/main" xmlns="" id="{F2151475-AD8F-4636-AC1C-6D84CF042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4908" cy="1818536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504000" anchor="ctr"/>
            <a:lstStyle/>
            <a:p>
              <a:pPr algn="ctr"/>
              <a:r>
                <a:rPr lang="zh-CN" altLang="en-US" sz="16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商业战场</a:t>
              </a:r>
              <a:endParaRPr lang="en-GB" altLang="zh-CN" sz="1600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De</a:t>
              </a:r>
            </a:p>
            <a:p>
              <a:pPr algn="ctr"/>
              <a:r>
                <a:rPr lang="zh-CN" altLang="en-US" sz="1600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后方食粮</a:t>
              </a:r>
              <a:endParaRPr lang="en-US" altLang="zh-CN" sz="1600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1600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7" name="组合 4">
            <a:extLst>
              <a:ext uri="{FF2B5EF4-FFF2-40B4-BE49-F238E27FC236}">
                <a16:creationId xmlns:a16="http://schemas.microsoft.com/office/drawing/2014/main" xmlns="" id="{729B7DD5-9F20-4CD8-A329-8FEE5F64B603}"/>
              </a:ext>
            </a:extLst>
          </p:cNvPr>
          <p:cNvGrpSpPr>
            <a:grpSpLocks/>
          </p:cNvGrpSpPr>
          <p:nvPr/>
        </p:nvGrpSpPr>
        <p:grpSpPr bwMode="auto">
          <a:xfrm>
            <a:off x="7529570" y="2144581"/>
            <a:ext cx="2181165" cy="3166206"/>
            <a:chOff x="0" y="0"/>
            <a:chExt cx="1918908" cy="2785841"/>
          </a:xfrm>
          <a:effectLst>
            <a:glow>
              <a:schemeClr val="accent1">
                <a:alpha val="60000"/>
              </a:schemeClr>
            </a:glow>
          </a:effectLst>
        </p:grpSpPr>
        <p:sp>
          <p:nvSpPr>
            <p:cNvPr id="8" name="Oval 65">
              <a:extLst>
                <a:ext uri="{FF2B5EF4-FFF2-40B4-BE49-F238E27FC236}">
                  <a16:creationId xmlns:a16="http://schemas.microsoft.com/office/drawing/2014/main" xmlns="" id="{5B490B6A-E924-4EA9-8B44-F807CCC9D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61" y="2526499"/>
              <a:ext cx="1296711" cy="25934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9" name="任意多边形 33">
              <a:extLst>
                <a:ext uri="{FF2B5EF4-FFF2-40B4-BE49-F238E27FC236}">
                  <a16:creationId xmlns:a16="http://schemas.microsoft.com/office/drawing/2014/main" xmlns="" id="{6D61D90A-2C12-4311-A6C5-22FDEA714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8908" cy="2614113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720000" anchor="ctr"/>
            <a:lstStyle/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改变</a:t>
              </a:r>
              <a:endParaRPr lang="en-GB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企业</a:t>
              </a:r>
              <a:endParaRPr lang="en-US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2400" b="1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0" name="组合 3">
            <a:extLst>
              <a:ext uri="{FF2B5EF4-FFF2-40B4-BE49-F238E27FC236}">
                <a16:creationId xmlns:a16="http://schemas.microsoft.com/office/drawing/2014/main" xmlns="" id="{69DCB049-1A94-40E3-A932-E67CD0BE1A92}"/>
              </a:ext>
            </a:extLst>
          </p:cNvPr>
          <p:cNvGrpSpPr>
            <a:grpSpLocks/>
          </p:cNvGrpSpPr>
          <p:nvPr/>
        </p:nvGrpSpPr>
        <p:grpSpPr bwMode="auto">
          <a:xfrm>
            <a:off x="4779289" y="1742870"/>
            <a:ext cx="2633421" cy="3742050"/>
            <a:chOff x="0" y="0"/>
            <a:chExt cx="2478827" cy="3574618"/>
          </a:xfrm>
          <a:effectLst>
            <a:glow>
              <a:schemeClr val="accent1">
                <a:alpha val="65000"/>
              </a:schemeClr>
            </a:glow>
          </a:effectLst>
        </p:grpSpPr>
        <p:sp>
          <p:nvSpPr>
            <p:cNvPr id="11" name="Oval 65">
              <a:extLst>
                <a:ext uri="{FF2B5EF4-FFF2-40B4-BE49-F238E27FC236}">
                  <a16:creationId xmlns:a16="http://schemas.microsoft.com/office/drawing/2014/main" xmlns="" id="{4F5825BA-97A5-4058-8CFF-C00935F82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59" y="3241937"/>
              <a:ext cx="1663407" cy="3326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2" name="任意多边形 35">
              <a:extLst>
                <a:ext uri="{FF2B5EF4-FFF2-40B4-BE49-F238E27FC236}">
                  <a16:creationId xmlns:a16="http://schemas.microsoft.com/office/drawing/2014/main" xmlns="" id="{E51FA82A-9567-4C4E-BCDC-19F5475E4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478827" cy="3376887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972000" anchor="ctr"/>
            <a:lstStyle/>
            <a:p>
              <a:pPr algn="ctr"/>
              <a:endParaRPr lang="zh-CN" altLang="en-US" sz="2800" b="1" dirty="0">
                <a:solidFill>
                  <a:srgbClr val="CDA462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3" name="组合 4">
            <a:extLst>
              <a:ext uri="{FF2B5EF4-FFF2-40B4-BE49-F238E27FC236}">
                <a16:creationId xmlns:a16="http://schemas.microsoft.com/office/drawing/2014/main" xmlns="" id="{058D8C8D-5A34-423F-A89B-9C7D6E940978}"/>
              </a:ext>
            </a:extLst>
          </p:cNvPr>
          <p:cNvGrpSpPr>
            <a:grpSpLocks/>
          </p:cNvGrpSpPr>
          <p:nvPr/>
        </p:nvGrpSpPr>
        <p:grpSpPr bwMode="auto">
          <a:xfrm>
            <a:off x="2418388" y="2144581"/>
            <a:ext cx="2181165" cy="3166206"/>
            <a:chOff x="0" y="0"/>
            <a:chExt cx="1918908" cy="2785841"/>
          </a:xfrm>
          <a:effectLst>
            <a:glow>
              <a:schemeClr val="accent1">
                <a:alpha val="60000"/>
              </a:schemeClr>
            </a:glow>
          </a:effectLst>
        </p:grpSpPr>
        <p:sp>
          <p:nvSpPr>
            <p:cNvPr id="14" name="Oval 65">
              <a:extLst>
                <a:ext uri="{FF2B5EF4-FFF2-40B4-BE49-F238E27FC236}">
                  <a16:creationId xmlns:a16="http://schemas.microsoft.com/office/drawing/2014/main" xmlns="" id="{00DD9D18-097A-4619-BA98-DD47708FB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61" y="2526499"/>
              <a:ext cx="1296711" cy="25934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5" name="任意多边形 33">
              <a:extLst>
                <a:ext uri="{FF2B5EF4-FFF2-40B4-BE49-F238E27FC236}">
                  <a16:creationId xmlns:a16="http://schemas.microsoft.com/office/drawing/2014/main" xmlns="" id="{5729FAB1-F46D-4A9A-A66F-0FFDCE82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18908" cy="2614113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720000" anchor="ctr"/>
            <a:lstStyle/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改变</a:t>
              </a:r>
              <a:endParaRPr lang="en-GB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rgbClr val="EAD085">
                      <a:alpha val="50000"/>
                    </a:srgbClr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中国</a:t>
              </a:r>
              <a:endParaRPr lang="en-US" altLang="zh-CN" sz="3200" b="1" dirty="0">
                <a:solidFill>
                  <a:srgbClr val="EAD085">
                    <a:alpha val="50000"/>
                  </a:srgbClr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2400" b="1" dirty="0">
                <a:solidFill>
                  <a:srgbClr val="EAD085">
                    <a:alpha val="50000"/>
                  </a:srgbClr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grpSp>
        <p:nvGrpSpPr>
          <p:cNvPr id="16" name="组合 5">
            <a:extLst>
              <a:ext uri="{FF2B5EF4-FFF2-40B4-BE49-F238E27FC236}">
                <a16:creationId xmlns:a16="http://schemas.microsoft.com/office/drawing/2014/main" xmlns="" id="{946E2BE0-2659-405D-8A62-B2054B480D8A}"/>
              </a:ext>
            </a:extLst>
          </p:cNvPr>
          <p:cNvGrpSpPr>
            <a:grpSpLocks/>
          </p:cNvGrpSpPr>
          <p:nvPr/>
        </p:nvGrpSpPr>
        <p:grpSpPr bwMode="auto">
          <a:xfrm>
            <a:off x="388356" y="2418273"/>
            <a:ext cx="1850296" cy="2697339"/>
            <a:chOff x="0" y="0"/>
            <a:chExt cx="1334908" cy="1946370"/>
          </a:xfrm>
        </p:grpSpPr>
        <p:sp>
          <p:nvSpPr>
            <p:cNvPr id="17" name="Oval 65">
              <a:extLst>
                <a:ext uri="{FF2B5EF4-FFF2-40B4-BE49-F238E27FC236}">
                  <a16:creationId xmlns:a16="http://schemas.microsoft.com/office/drawing/2014/main" xmlns="" id="{D0E5F386-1F3D-43F1-BBBB-7D8E8E2CB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176" y="1781789"/>
              <a:ext cx="822904" cy="164581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2F2F2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endParaRPr>
            </a:p>
          </p:txBody>
        </p:sp>
        <p:sp>
          <p:nvSpPr>
            <p:cNvPr id="18" name="任意多边形 32">
              <a:extLst>
                <a:ext uri="{FF2B5EF4-FFF2-40B4-BE49-F238E27FC236}">
                  <a16:creationId xmlns:a16="http://schemas.microsoft.com/office/drawing/2014/main" xmlns="" id="{531A4DC3-6B80-40F4-A3BB-8A1902063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34908" cy="1818536"/>
            </a:xfrm>
            <a:custGeom>
              <a:avLst/>
              <a:gdLst>
                <a:gd name="T0" fmla="*/ 555581 w 1138390"/>
                <a:gd name="T1" fmla="*/ 138889 h 1550820"/>
                <a:gd name="T2" fmla="*/ 181310 w 1138390"/>
                <a:gd name="T3" fmla="*/ 513159 h 1550820"/>
                <a:gd name="T4" fmla="*/ 555581 w 1138390"/>
                <a:gd name="T5" fmla="*/ 887431 h 1550820"/>
                <a:gd name="T6" fmla="*/ 929852 w 1138390"/>
                <a:gd name="T7" fmla="*/ 513160 h 1550820"/>
                <a:gd name="T8" fmla="*/ 555581 w 1138390"/>
                <a:gd name="T9" fmla="*/ 138889 h 1550820"/>
                <a:gd name="T10" fmla="*/ 586782 w 1138390"/>
                <a:gd name="T11" fmla="*/ 273 h 1550820"/>
                <a:gd name="T12" fmla="*/ 983919 w 1138390"/>
                <a:gd name="T13" fmla="*/ 179343 h 1550820"/>
                <a:gd name="T14" fmla="*/ 959048 w 1138390"/>
                <a:gd name="T15" fmla="*/ 983920 h 1550820"/>
                <a:gd name="T16" fmla="*/ 538851 w 1138390"/>
                <a:gd name="T17" fmla="*/ 1550820 h 1550820"/>
                <a:gd name="T18" fmla="*/ 154471 w 1138390"/>
                <a:gd name="T19" fmla="*/ 959049 h 1550820"/>
                <a:gd name="T20" fmla="*/ 179342 w 1138390"/>
                <a:gd name="T21" fmla="*/ 154471 h 1550820"/>
                <a:gd name="T22" fmla="*/ 586782 w 1138390"/>
                <a:gd name="T23" fmla="*/ 273 h 15508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38390"/>
                <a:gd name="T37" fmla="*/ 0 h 1550820"/>
                <a:gd name="T38" fmla="*/ 1138390 w 1138390"/>
                <a:gd name="T39" fmla="*/ 1550820 h 15508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38390" h="1550820">
                  <a:moveTo>
                    <a:pt x="555581" y="138889"/>
                  </a:moveTo>
                  <a:cubicBezTo>
                    <a:pt x="348876" y="138889"/>
                    <a:pt x="181310" y="306455"/>
                    <a:pt x="181310" y="513159"/>
                  </a:cubicBezTo>
                  <a:cubicBezTo>
                    <a:pt x="181310" y="719863"/>
                    <a:pt x="348877" y="887431"/>
                    <a:pt x="555581" y="887431"/>
                  </a:cubicBezTo>
                  <a:cubicBezTo>
                    <a:pt x="762285" y="887431"/>
                    <a:pt x="929852" y="719864"/>
                    <a:pt x="929852" y="513160"/>
                  </a:cubicBezTo>
                  <a:cubicBezTo>
                    <a:pt x="929852" y="306456"/>
                    <a:pt x="762285" y="138889"/>
                    <a:pt x="555581" y="138889"/>
                  </a:cubicBezTo>
                  <a:close/>
                  <a:moveTo>
                    <a:pt x="586782" y="273"/>
                  </a:moveTo>
                  <a:cubicBezTo>
                    <a:pt x="732382" y="4774"/>
                    <a:pt x="876265" y="64820"/>
                    <a:pt x="983919" y="179343"/>
                  </a:cubicBezTo>
                  <a:cubicBezTo>
                    <a:pt x="1199229" y="408388"/>
                    <a:pt x="1188094" y="768610"/>
                    <a:pt x="959048" y="983920"/>
                  </a:cubicBezTo>
                  <a:cubicBezTo>
                    <a:pt x="790387" y="1142467"/>
                    <a:pt x="650320" y="1331434"/>
                    <a:pt x="538851" y="1550820"/>
                  </a:cubicBezTo>
                  <a:cubicBezTo>
                    <a:pt x="441145" y="1324968"/>
                    <a:pt x="313018" y="1127711"/>
                    <a:pt x="154471" y="959049"/>
                  </a:cubicBezTo>
                  <a:cubicBezTo>
                    <a:pt x="-60839" y="730003"/>
                    <a:pt x="-49704" y="369781"/>
                    <a:pt x="179342" y="154471"/>
                  </a:cubicBezTo>
                  <a:cubicBezTo>
                    <a:pt x="293864" y="46817"/>
                    <a:pt x="441181" y="-4227"/>
                    <a:pt x="586782" y="273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>
              <a:noFill/>
            </a:ln>
            <a:effectLst>
              <a:glow>
                <a:schemeClr val="bg1">
                  <a:lumMod val="50000"/>
                  <a:alpha val="50000"/>
                </a:schemeClr>
              </a:glow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lIns="0" tIns="0" rIns="0" bIns="504000" anchor="ctr"/>
            <a:lstStyle/>
            <a:p>
              <a:pPr algn="ctr"/>
              <a:r>
                <a:rPr lang="zh-CN" altLang="en-US" sz="16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现代企业</a:t>
              </a:r>
              <a:endParaRPr lang="en-GB" altLang="zh-CN" sz="1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en-US" altLang="zh-CN" sz="11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De</a:t>
              </a:r>
            </a:p>
            <a:p>
              <a:pPr algn="ctr"/>
              <a:r>
                <a:rPr lang="zh-CN" altLang="en-US" sz="1600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私人医生</a:t>
              </a:r>
              <a:endParaRPr lang="en-US" altLang="zh-CN" sz="16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endParaRPr lang="zh-CN" altLang="en-US" sz="1600" dirty="0">
                <a:solidFill>
                  <a:srgbClr val="EAD085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微软雅黑" pitchFamily="34" charset="-122"/>
              </a:endParaRPr>
            </a:p>
          </p:txBody>
        </p:sp>
      </p:grpSp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3472A63D-AC58-4862-B89A-0AEE0DAF83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6035" y="2418273"/>
            <a:ext cx="1718865" cy="1057763"/>
          </a:xfrm>
          <a:prstGeom prst="rect">
            <a:avLst/>
          </a:prstGeom>
          <a:effectLst>
            <a:glow rad="38100">
              <a:schemeClr val="bg1">
                <a:alpha val="47000"/>
              </a:schemeClr>
            </a:glow>
          </a:effectLst>
        </p:spPr>
      </p:pic>
      <p:sp>
        <p:nvSpPr>
          <p:cNvPr id="20" name="文本框 5">
            <a:extLst>
              <a:ext uri="{FF2B5EF4-FFF2-40B4-BE49-F238E27FC236}">
                <a16:creationId xmlns:a16="http://schemas.microsoft.com/office/drawing/2014/main" xmlns="" id="{3B217E83-5AA4-4927-B134-239A3B1B856E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7360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Applied Scenario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应用场景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FE15F267-CB3E-4FDB-86C0-8DAE53B13CD2}"/>
              </a:ext>
            </a:extLst>
          </p:cNvPr>
          <p:cNvSpPr/>
          <p:nvPr/>
        </p:nvSpPr>
        <p:spPr>
          <a:xfrm>
            <a:off x="1233996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CD5568-4458-45C9-A992-A66ADCEE97C6}"/>
              </a:ext>
            </a:extLst>
          </p:cNvPr>
          <p:cNvSpPr txBox="1"/>
          <p:nvPr/>
        </p:nvSpPr>
        <p:spPr>
          <a:xfrm>
            <a:off x="1233995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时序安排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CB7B8028-A7A9-4772-957C-F26A88F25859}"/>
              </a:ext>
            </a:extLst>
          </p:cNvPr>
          <p:cNvSpPr/>
          <p:nvPr/>
        </p:nvSpPr>
        <p:spPr>
          <a:xfrm>
            <a:off x="3879541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B160188A-3A4D-4135-AC8F-A0C09A540D22}"/>
              </a:ext>
            </a:extLst>
          </p:cNvPr>
          <p:cNvSpPr/>
          <p:nvPr/>
        </p:nvSpPr>
        <p:spPr>
          <a:xfrm>
            <a:off x="6525087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00EA1C52-D273-4C00-A216-79170C096512}"/>
              </a:ext>
            </a:extLst>
          </p:cNvPr>
          <p:cNvSpPr/>
          <p:nvPr/>
        </p:nvSpPr>
        <p:spPr>
          <a:xfrm>
            <a:off x="9170633" y="2068496"/>
            <a:ext cx="1828800" cy="914400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2273B6E-5BE2-421C-9B57-099B04AA4EDE}"/>
              </a:ext>
            </a:extLst>
          </p:cNvPr>
          <p:cNvSpPr txBox="1"/>
          <p:nvPr/>
        </p:nvSpPr>
        <p:spPr>
          <a:xfrm>
            <a:off x="3879539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路径规划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D35DFF2-5B95-49A6-81BD-C1D1D28AD513}"/>
              </a:ext>
            </a:extLst>
          </p:cNvPr>
          <p:cNvSpPr txBox="1"/>
          <p:nvPr/>
        </p:nvSpPr>
        <p:spPr>
          <a:xfrm>
            <a:off x="6525086" y="226738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生产规划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F48A78-EE5D-4794-BFEB-5134129DB83E}"/>
              </a:ext>
            </a:extLst>
          </p:cNvPr>
          <p:cNvSpPr txBox="1"/>
          <p:nvPr/>
        </p:nvSpPr>
        <p:spPr>
          <a:xfrm>
            <a:off x="9170632" y="226786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产品定价</a:t>
            </a:r>
            <a:endParaRPr lang="en-GB" sz="3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AE3E951F-ACBD-4148-B0BD-FFC5E8AD037A}"/>
              </a:ext>
            </a:extLst>
          </p:cNvPr>
          <p:cNvSpPr/>
          <p:nvPr/>
        </p:nvSpPr>
        <p:spPr>
          <a:xfrm>
            <a:off x="1233995" y="3465715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C1B6635-CD3F-46D2-9B32-AFB4FDA6174F}"/>
              </a:ext>
            </a:extLst>
          </p:cNvPr>
          <p:cNvSpPr txBox="1"/>
          <p:nvPr/>
        </p:nvSpPr>
        <p:spPr>
          <a:xfrm>
            <a:off x="1582443" y="3561416"/>
            <a:ext cx="1131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人员排班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课程安排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节目安排</a:t>
            </a:r>
            <a:endParaRPr lang="en-GB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CADA429-9C41-4054-8015-3ECF43F53337}"/>
              </a:ext>
            </a:extLst>
          </p:cNvPr>
          <p:cNvSpPr/>
          <p:nvPr/>
        </p:nvSpPr>
        <p:spPr>
          <a:xfrm>
            <a:off x="1233995" y="4527800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1014333-B00F-4C40-8AFF-671EA209B243}"/>
              </a:ext>
            </a:extLst>
          </p:cNvPr>
          <p:cNvSpPr txBox="1"/>
          <p:nvPr/>
        </p:nvSpPr>
        <p:spPr>
          <a:xfrm>
            <a:off x="1363565" y="4600961"/>
            <a:ext cx="15696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适用于各行业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人力资源部门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17268E5-9221-4F02-8DDD-518070A4FE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309" b="5940"/>
          <a:stretch/>
        </p:blipFill>
        <p:spPr>
          <a:xfrm>
            <a:off x="1316244" y="5335637"/>
            <a:ext cx="660544" cy="4620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1B18AC-9742-478E-86FD-98A7A07583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725" b="26343"/>
          <a:stretch/>
        </p:blipFill>
        <p:spPr>
          <a:xfrm>
            <a:off x="2041573" y="5327613"/>
            <a:ext cx="977112" cy="47812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66D0674E-99B3-4DAC-8347-DDA29F66282A}"/>
              </a:ext>
            </a:extLst>
          </p:cNvPr>
          <p:cNvSpPr/>
          <p:nvPr/>
        </p:nvSpPr>
        <p:spPr>
          <a:xfrm>
            <a:off x="3879539" y="3428998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AA4C1E1F-C9F9-449A-ABCE-DB4CF6709902}"/>
              </a:ext>
            </a:extLst>
          </p:cNvPr>
          <p:cNvSpPr/>
          <p:nvPr/>
        </p:nvSpPr>
        <p:spPr>
          <a:xfrm>
            <a:off x="6525086" y="3428999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83C51EEF-3CB7-4541-B8F1-2985B5A9025A}"/>
              </a:ext>
            </a:extLst>
          </p:cNvPr>
          <p:cNvSpPr/>
          <p:nvPr/>
        </p:nvSpPr>
        <p:spPr>
          <a:xfrm>
            <a:off x="9170633" y="3429000"/>
            <a:ext cx="1828800" cy="1065319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56128697-3FB5-4365-BC9A-29C21B9AD000}"/>
              </a:ext>
            </a:extLst>
          </p:cNvPr>
          <p:cNvSpPr/>
          <p:nvPr/>
        </p:nvSpPr>
        <p:spPr>
          <a:xfrm>
            <a:off x="3879539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5B3C4F08-F53E-4951-83FE-206B02E19B45}"/>
              </a:ext>
            </a:extLst>
          </p:cNvPr>
          <p:cNvSpPr/>
          <p:nvPr/>
        </p:nvSpPr>
        <p:spPr>
          <a:xfrm>
            <a:off x="6525086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BF2B33DD-8473-4F9F-B42A-9FFC871253C5}"/>
              </a:ext>
            </a:extLst>
          </p:cNvPr>
          <p:cNvSpPr/>
          <p:nvPr/>
        </p:nvSpPr>
        <p:spPr>
          <a:xfrm>
            <a:off x="9170633" y="4490712"/>
            <a:ext cx="1828800" cy="1544526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C3AD799-3B3A-487F-84F6-382B938F5F90}"/>
              </a:ext>
            </a:extLst>
          </p:cNvPr>
          <p:cNvSpPr txBox="1"/>
          <p:nvPr/>
        </p:nvSpPr>
        <p:spPr>
          <a:xfrm>
            <a:off x="4017510" y="3516120"/>
            <a:ext cx="157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运输路径规划库存调度规划员工差旅计划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EF13F18-6AFE-4268-95D2-65FDBA01D73B}"/>
              </a:ext>
            </a:extLst>
          </p:cNvPr>
          <p:cNvSpPr txBox="1"/>
          <p:nvPr/>
        </p:nvSpPr>
        <p:spPr>
          <a:xfrm>
            <a:off x="4009679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主要适用于物流及电商平台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32" name="Picture 3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E3121E4C-ECD2-4AEB-9B45-B74E269ED1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5" r="1612" b="5034"/>
          <a:stretch/>
        </p:blipFill>
        <p:spPr>
          <a:xfrm>
            <a:off x="3947582" y="5335637"/>
            <a:ext cx="1059424" cy="47920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D4269FE-06C5-4D4D-BCA8-13BE004ED7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91" r="50000" b="21160"/>
          <a:stretch/>
        </p:blipFill>
        <p:spPr>
          <a:xfrm>
            <a:off x="5040751" y="5332020"/>
            <a:ext cx="603380" cy="4828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553A2A4-2842-4EE8-9F90-0B79A09F1958}"/>
              </a:ext>
            </a:extLst>
          </p:cNvPr>
          <p:cNvSpPr txBox="1"/>
          <p:nvPr/>
        </p:nvSpPr>
        <p:spPr>
          <a:xfrm>
            <a:off x="6674070" y="3501575"/>
            <a:ext cx="1570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仓库库存规划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生产流程规划企业资源计划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7435E77-E2F7-49E4-B804-1E41DA9EA03A}"/>
              </a:ext>
            </a:extLst>
          </p:cNvPr>
          <p:cNvSpPr txBox="1"/>
          <p:nvPr/>
        </p:nvSpPr>
        <p:spPr>
          <a:xfrm>
            <a:off x="6675203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主要适用于加工制造等实业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D86C027-7687-4FF1-B302-BF2654670A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650" t="29502" r="5845" b="19545"/>
          <a:stretch/>
        </p:blipFill>
        <p:spPr>
          <a:xfrm>
            <a:off x="6592276" y="5327613"/>
            <a:ext cx="930047" cy="487226"/>
          </a:xfrm>
          <a:prstGeom prst="rect">
            <a:avLst/>
          </a:prstGeom>
        </p:spPr>
      </p:pic>
      <p:pic>
        <p:nvPicPr>
          <p:cNvPr id="42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68CA96D-3529-417D-8D62-4CD134B2DB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83" t="28023" r="13259" b="38046"/>
          <a:stretch/>
        </p:blipFill>
        <p:spPr>
          <a:xfrm>
            <a:off x="7553926" y="5327613"/>
            <a:ext cx="753541" cy="4872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36AB57A-64D5-490F-97E6-05C63106702A}"/>
              </a:ext>
            </a:extLst>
          </p:cNvPr>
          <p:cNvSpPr txBox="1"/>
          <p:nvPr/>
        </p:nvSpPr>
        <p:spPr>
          <a:xfrm>
            <a:off x="9523659" y="3525560"/>
            <a:ext cx="112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动态定价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营销战略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需求预测</a:t>
            </a:r>
            <a:endParaRPr lang="en-GB" altLang="zh-CN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B800CF9-7236-484E-B74B-B770A717720D}"/>
              </a:ext>
            </a:extLst>
          </p:cNvPr>
          <p:cNvSpPr txBox="1"/>
          <p:nvPr/>
        </p:nvSpPr>
        <p:spPr>
          <a:xfrm>
            <a:off x="9300203" y="4600961"/>
            <a:ext cx="1569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主要适用于服务业及零售业</a:t>
            </a:r>
            <a:endParaRPr lang="en-GB" altLang="zh-CN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US" altLang="zh-CN" sz="16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6B5E225E-CC72-4222-97D5-D7FD13D639B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632" t="16229" r="8289" b="12532"/>
          <a:stretch/>
        </p:blipFill>
        <p:spPr>
          <a:xfrm>
            <a:off x="9251365" y="5300062"/>
            <a:ext cx="1073365" cy="5427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254CC471-6899-424B-9BB1-F6D1D198D5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223" t="22811" r="27015" b="26578"/>
          <a:stretch/>
        </p:blipFill>
        <p:spPr>
          <a:xfrm>
            <a:off x="10374113" y="5291328"/>
            <a:ext cx="583892" cy="55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480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xmlns="" id="{11FD8955-8B02-497D-855F-9503B21942A8}"/>
              </a:ext>
            </a:extLst>
          </p:cNvPr>
          <p:cNvSpPr/>
          <p:nvPr/>
        </p:nvSpPr>
        <p:spPr>
          <a:xfrm>
            <a:off x="655781" y="1616364"/>
            <a:ext cx="10935854" cy="4211781"/>
          </a:xfrm>
          <a:prstGeom prst="roundRect">
            <a:avLst/>
          </a:prstGeom>
          <a:solidFill>
            <a:srgbClr val="FFF5D9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Applied Scenario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应用场景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318837DB-1244-4D36-8F01-721319177FB6}"/>
              </a:ext>
            </a:extLst>
          </p:cNvPr>
          <p:cNvSpPr/>
          <p:nvPr/>
        </p:nvSpPr>
        <p:spPr>
          <a:xfrm>
            <a:off x="1132400" y="3906995"/>
            <a:ext cx="1828800" cy="470604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技术层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0BF981BA-E687-4316-8BA5-BDE4949F86FB}"/>
              </a:ext>
            </a:extLst>
          </p:cNvPr>
          <p:cNvSpPr/>
          <p:nvPr/>
        </p:nvSpPr>
        <p:spPr>
          <a:xfrm>
            <a:off x="1132400" y="4592784"/>
            <a:ext cx="1828800" cy="1001857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数据层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3E5F74F7-400C-4589-9F5A-5AE39D86BE78}"/>
              </a:ext>
            </a:extLst>
          </p:cNvPr>
          <p:cNvSpPr/>
          <p:nvPr/>
        </p:nvSpPr>
        <p:spPr>
          <a:xfrm>
            <a:off x="3519998" y="4592784"/>
            <a:ext cx="3790118" cy="46703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内部数据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CCECB06A-8817-4FE1-89A6-727E1FF6D2CF}"/>
              </a:ext>
            </a:extLst>
          </p:cNvPr>
          <p:cNvSpPr/>
          <p:nvPr/>
        </p:nvSpPr>
        <p:spPr>
          <a:xfrm>
            <a:off x="7462516" y="4592784"/>
            <a:ext cx="3749022" cy="9993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外部数据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80292503-A91D-43D6-B6C5-4632DEA5EA3A}"/>
              </a:ext>
            </a:extLst>
          </p:cNvPr>
          <p:cNvSpPr/>
          <p:nvPr/>
        </p:nvSpPr>
        <p:spPr>
          <a:xfrm>
            <a:off x="3519999" y="5127607"/>
            <a:ext cx="737970" cy="46703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库存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28A52397-29BE-4D4C-830A-2E62091D6F31}"/>
              </a:ext>
            </a:extLst>
          </p:cNvPr>
          <p:cNvSpPr/>
          <p:nvPr/>
        </p:nvSpPr>
        <p:spPr>
          <a:xfrm>
            <a:off x="4423322" y="5127607"/>
            <a:ext cx="737970" cy="46703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销量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AD1D01B1-2DA7-4755-8058-2D70B6031C14}"/>
              </a:ext>
            </a:extLst>
          </p:cNvPr>
          <p:cNvSpPr/>
          <p:nvPr/>
        </p:nvSpPr>
        <p:spPr>
          <a:xfrm>
            <a:off x="5326646" y="5127607"/>
            <a:ext cx="737970" cy="46703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员工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AD737D5-8C5A-4ABA-B065-DC0AD039AFEF}"/>
              </a:ext>
            </a:extLst>
          </p:cNvPr>
          <p:cNvSpPr/>
          <p:nvPr/>
        </p:nvSpPr>
        <p:spPr>
          <a:xfrm>
            <a:off x="6217016" y="5125054"/>
            <a:ext cx="1093100" cy="46703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。。。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xmlns="" id="{8E0BA080-37C9-47A9-8964-8CB52CBA52FF}"/>
              </a:ext>
            </a:extLst>
          </p:cNvPr>
          <p:cNvSpPr/>
          <p:nvPr/>
        </p:nvSpPr>
        <p:spPr>
          <a:xfrm>
            <a:off x="3519998" y="3906993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智能预测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FD6146BD-32A9-41B0-AD69-B53FE816504F}"/>
              </a:ext>
            </a:extLst>
          </p:cNvPr>
          <p:cNvSpPr/>
          <p:nvPr/>
        </p:nvSpPr>
        <p:spPr>
          <a:xfrm>
            <a:off x="1132400" y="3221206"/>
            <a:ext cx="1828800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应用层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9C2E7589-6194-44A7-84FF-E157A6F1BEE6}"/>
              </a:ext>
            </a:extLst>
          </p:cNvPr>
          <p:cNvSpPr/>
          <p:nvPr/>
        </p:nvSpPr>
        <p:spPr>
          <a:xfrm>
            <a:off x="1132400" y="2535417"/>
            <a:ext cx="1828800" cy="470604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决策层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89FDC6D0-BF0C-4BC5-A399-158066DBB3FE}"/>
              </a:ext>
            </a:extLst>
          </p:cNvPr>
          <p:cNvSpPr/>
          <p:nvPr/>
        </p:nvSpPr>
        <p:spPr>
          <a:xfrm>
            <a:off x="1132400" y="1849628"/>
            <a:ext cx="1828800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老板层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xmlns="" id="{527EA974-5565-4150-AC76-2EB4FB54EBAA}"/>
              </a:ext>
            </a:extLst>
          </p:cNvPr>
          <p:cNvSpPr/>
          <p:nvPr/>
        </p:nvSpPr>
        <p:spPr>
          <a:xfrm>
            <a:off x="3519999" y="3221203"/>
            <a:ext cx="2349714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 </a:t>
            </a:r>
            <a:r>
              <a:rPr lang="en-US" altLang="zh-CN" dirty="0">
                <a:latin typeface="本墨绪圆" panose="02000000000000000000" pitchFamily="2" charset="-122"/>
                <a:ea typeface="本墨绪圆" panose="02000000000000000000" pitchFamily="2" charset="-122"/>
              </a:rPr>
              <a:t>K P I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19E72AA8-4333-4C03-8AAF-EC11F8CE7FBB}"/>
              </a:ext>
            </a:extLst>
          </p:cNvPr>
          <p:cNvSpPr/>
          <p:nvPr/>
        </p:nvSpPr>
        <p:spPr>
          <a:xfrm>
            <a:off x="5469338" y="3906980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智能识图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A405C116-25A5-46DE-9940-478AD877FB76}"/>
              </a:ext>
            </a:extLst>
          </p:cNvPr>
          <p:cNvSpPr/>
          <p:nvPr/>
        </p:nvSpPr>
        <p:spPr>
          <a:xfrm>
            <a:off x="7418409" y="3906924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智能应答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xmlns="" id="{40F891CB-C3C3-4BCC-BD17-1726E2BA0A6D}"/>
              </a:ext>
            </a:extLst>
          </p:cNvPr>
          <p:cNvSpPr/>
          <p:nvPr/>
        </p:nvSpPr>
        <p:spPr>
          <a:xfrm>
            <a:off x="9382738" y="3906980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本墨绪圆" panose="02000000000000000000" pitchFamily="2" charset="-122"/>
                <a:ea typeface="本墨绪圆" panose="02000000000000000000" pitchFamily="2" charset="-122"/>
              </a:rPr>
              <a:t>B I </a:t>
            </a:r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可视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A233BD7A-568A-491F-B218-4ECBB77E21E9}"/>
              </a:ext>
            </a:extLst>
          </p:cNvPr>
          <p:cNvSpPr/>
          <p:nvPr/>
        </p:nvSpPr>
        <p:spPr>
          <a:xfrm>
            <a:off x="8719134" y="3221199"/>
            <a:ext cx="2492404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用户画像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8FEA662F-4CC4-46D9-B5F9-9F416ED02CBA}"/>
              </a:ext>
            </a:extLst>
          </p:cNvPr>
          <p:cNvSpPr/>
          <p:nvPr/>
        </p:nvSpPr>
        <p:spPr>
          <a:xfrm>
            <a:off x="6048221" y="3221179"/>
            <a:ext cx="2492404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智能仓储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2BDCD3EA-B73B-49B9-A771-9CAB65CF13E3}"/>
              </a:ext>
            </a:extLst>
          </p:cNvPr>
          <p:cNvSpPr/>
          <p:nvPr/>
        </p:nvSpPr>
        <p:spPr>
          <a:xfrm>
            <a:off x="3519998" y="1849622"/>
            <a:ext cx="7732206" cy="470604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本墨绪圆" panose="02000000000000000000" pitchFamily="2" charset="-122"/>
                <a:ea typeface="本墨绪圆" panose="02000000000000000000" pitchFamily="2" charset="-122"/>
              </a:rPr>
              <a:t>A I </a:t>
            </a:r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智能管控 直观分析</a:t>
            </a:r>
            <a:endParaRPr lang="en-GB" altLang="zh-CN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xmlns="" id="{AE21AC94-D38E-4EA3-9BB4-9BA1FC78659B}"/>
              </a:ext>
            </a:extLst>
          </p:cNvPr>
          <p:cNvSpPr/>
          <p:nvPr/>
        </p:nvSpPr>
        <p:spPr>
          <a:xfrm>
            <a:off x="3519998" y="2535410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智能预警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xmlns="" id="{22451874-DA16-4AB6-8432-2DABCFFBDC1B}"/>
              </a:ext>
            </a:extLst>
          </p:cNvPr>
          <p:cNvSpPr/>
          <p:nvPr/>
        </p:nvSpPr>
        <p:spPr>
          <a:xfrm>
            <a:off x="5469338" y="2535401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智能风控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CEFD20AE-B539-405E-876B-8CAFB2E09113}"/>
              </a:ext>
            </a:extLst>
          </p:cNvPr>
          <p:cNvSpPr/>
          <p:nvPr/>
        </p:nvSpPr>
        <p:spPr>
          <a:xfrm>
            <a:off x="7418409" y="2535400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智能分配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xmlns="" id="{77011AEC-47BD-49DE-8F80-46A37DBD8D33}"/>
              </a:ext>
            </a:extLst>
          </p:cNvPr>
          <p:cNvSpPr/>
          <p:nvPr/>
        </p:nvSpPr>
        <p:spPr>
          <a:xfrm>
            <a:off x="9382738" y="2535402"/>
            <a:ext cx="1828800" cy="470605"/>
          </a:xfrm>
          <a:prstGeom prst="roundRect">
            <a:avLst/>
          </a:prstGeom>
          <a:noFill/>
          <a:ln w="28575">
            <a:solidFill>
              <a:srgbClr val="EAD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本墨绪圆" panose="02000000000000000000" pitchFamily="2" charset="-122"/>
                <a:ea typeface="本墨绪圆" panose="02000000000000000000" pitchFamily="2" charset="-122"/>
              </a:rPr>
              <a:t>精准营销</a:t>
            </a:r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AD88E96-CB91-4E7E-BD5B-1F1FF770D1A4}"/>
              </a:ext>
            </a:extLst>
          </p:cNvPr>
          <p:cNvSpPr txBox="1"/>
          <p:nvPr/>
        </p:nvSpPr>
        <p:spPr>
          <a:xfrm>
            <a:off x="1132400" y="5905215"/>
            <a:ext cx="6854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</a:t>
            </a:r>
            <a:r>
              <a:rPr lang="zh-CN" altLang="en-US" sz="16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：展示仅为部分应用场景</a:t>
            </a:r>
            <a:endParaRPr lang="en-GB" sz="1600" dirty="0">
              <a:solidFill>
                <a:srgbClr val="CDA46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332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1891126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Case Study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合作案例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1355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Tesco </a:t>
            </a: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特易购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（全球零售业三巨头之一）</a:t>
            </a:r>
            <a:r>
              <a:rPr lang="en-GB" altLang="zh-CN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GB" altLang="zh-CN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智能货运线路规划系统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24AC4D-791B-4486-8FC1-391E035E8F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667" b="24271"/>
          <a:stretch/>
        </p:blipFill>
        <p:spPr>
          <a:xfrm>
            <a:off x="5223955" y="3513012"/>
            <a:ext cx="1897656" cy="931018"/>
          </a:xfrm>
          <a:prstGeom prst="rect">
            <a:avLst/>
          </a:prstGeom>
        </p:spPr>
      </p:pic>
      <p:sp>
        <p:nvSpPr>
          <p:cNvPr id="4" name="Freeform 8">
            <a:extLst>
              <a:ext uri="{FF2B5EF4-FFF2-40B4-BE49-F238E27FC236}">
                <a16:creationId xmlns:a16="http://schemas.microsoft.com/office/drawing/2014/main" xmlns="" id="{086AEFD0-9896-4954-AAFF-8320D3600DC5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送货线路复杂造成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不必要的车损油耗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运输效率有待提高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管理软件需要更新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xmlns="" id="{635DCC13-5F3B-4ED5-AF7F-CADA3346B3AE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精准预测店面每日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需求量以供优化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世界领先的线路优化算法，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合理准确规划送货路径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xmlns="" id="{068623A1-7A0A-45D9-9F4E-4EFA6EBE6C5F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特易购送货环节价值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提升一千五百万英镑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（约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1.35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亿人民币）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效率相比甲骨文公司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管理软件，提升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40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xmlns="" id="{5B71C1ED-763C-4BD7-AF81-1B2144E35BBE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店面地理位置信息化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店面多优化复杂度高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载货量、交通路况与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到达时间需要被考虑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xmlns="" id="{1BCACF8F-E1A5-4C81-B008-DAA6E9F649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xmlns="" id="{3C3944C1-3C11-4F49-A72A-9CD31A4FBB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xmlns="" id="{8B54BE22-82D2-4162-BB0C-96892937A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D8E0BDB3-2B16-4F4B-B33A-13A8A8DC24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7103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PwC </a:t>
            </a: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普华永道 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（世界四大会计师事务所之一）</a:t>
            </a:r>
            <a:r>
              <a:rPr lang="en-GB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/>
            </a:r>
            <a:br>
              <a:rPr lang="en-GB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员工、项目匹配系统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E67BDE-88D6-4C10-BEBC-E312D57D4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902"/>
          <a:stretch/>
        </p:blipFill>
        <p:spPr>
          <a:xfrm>
            <a:off x="5344832" y="3333115"/>
            <a:ext cx="1695433" cy="1265518"/>
          </a:xfrm>
          <a:prstGeom prst="rect">
            <a:avLst/>
          </a:prstGeom>
        </p:spPr>
      </p:pic>
      <p:sp>
        <p:nvSpPr>
          <p:cNvPr id="8" name="Freeform 8">
            <a:extLst>
              <a:ext uri="{FF2B5EF4-FFF2-40B4-BE49-F238E27FC236}">
                <a16:creationId xmlns:a16="http://schemas.microsoft.com/office/drawing/2014/main" xmlns="" id="{899F6899-75E3-4A94-96E1-705159D115E3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员工和项目的匹配度低影响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效率，造成不必要内耗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四百名专职排班人员，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人力成本过高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0F1112F5-5972-47E4-893E-086BCB969672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启发式算法节省时间成本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重视公司管理层的意见与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反馈，不断更新进化模型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结合员工历史项目数据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xmlns="" id="{7D7C6325-7A47-4929-B5EA-313D4F12281E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极大减少专职排班人员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每年员工差旅费用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减少数百万英镑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项目完成效率及员工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满意度显著提高</a:t>
            </a: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xmlns="" id="{8EC77061-9ED1-4BBB-B935-459AB49568F2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超过两千名员工和六千个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项目，优化难度极大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现实情况复杂，人事关系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个人能力都需要被考虑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DF80BC7B-3CD9-4389-B8AA-818BD82FDF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xmlns="" id="{28385203-1C0B-49F5-BDE6-6920662AF6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xmlns="" id="{175CD9E2-CC08-4207-AF7F-28CB8789AC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xmlns="" id="{D358981F-77FB-4FD8-8000-7A415970EC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85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PREZZO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普雷佐餐饮</a:t>
            </a:r>
            <a: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/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智能自动定价系统</a:t>
            </a: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 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5184FCF7-CDBA-4136-90B1-D07CA4A0249B}"/>
              </a:ext>
            </a:extLst>
          </p:cNvPr>
          <p:cNvSpPr>
            <a:spLocks/>
          </p:cNvSpPr>
          <p:nvPr/>
        </p:nvSpPr>
        <p:spPr bwMode="gray">
          <a:xfrm flipH="1">
            <a:off x="1990430" y="1993392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普雷佐在不同地区有着不同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菜单、菜价，如何合理定价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人工定价成本高，效率低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xmlns="" id="{646537B0-0286-4DF3-AFB3-E1F3B287D117}"/>
              </a:ext>
            </a:extLst>
          </p:cNvPr>
          <p:cNvSpPr>
            <a:spLocks/>
          </p:cNvSpPr>
          <p:nvPr/>
        </p:nvSpPr>
        <p:spPr bwMode="gray">
          <a:xfrm>
            <a:off x="1990430" y="4022311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通过历史数据及折扣数据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提取菜品与价格的相关性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通过数据分析将相似度高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的地区和餐厅归类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通过语言处理将餐厅管理者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的经验数据化提高精准度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xmlns="" id="{404E6055-35D4-4826-8E8C-57635B7018F4}"/>
              </a:ext>
            </a:extLst>
          </p:cNvPr>
          <p:cNvSpPr>
            <a:spLocks/>
          </p:cNvSpPr>
          <p:nvPr/>
        </p:nvSpPr>
        <p:spPr bwMode="gray">
          <a:xfrm>
            <a:off x="6284376" y="4022310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极大减少专职定价人员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菜单菜价更符合当地价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位，并可随时快速更新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客户满意度显著性提高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xmlns="" id="{2B9F0B11-255B-4455-87F2-4F7397AF3BC0}"/>
              </a:ext>
            </a:extLst>
          </p:cNvPr>
          <p:cNvSpPr>
            <a:spLocks/>
          </p:cNvSpPr>
          <p:nvPr/>
        </p:nvSpPr>
        <p:spPr bwMode="gray">
          <a:xfrm>
            <a:off x="6284375" y="2002700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不同地区的物价、大众喜好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影响到菜单及菜价的制定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行业经验难以数据化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xmlns="" id="{8E2D7F1F-F50E-4FF1-86EF-E42A4D52F6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899301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xmlns="" id="{87C2DB66-C697-4D2D-8226-962DFC617E1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899301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29D32764-1E9C-4F58-9575-2C5FB1E9C6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80566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xmlns="" id="{7DE22ACC-8FCD-4394-B2EC-7464753385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73627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C73EAC-F0E1-4EE0-A158-E2B9C81BE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72634" y="3540210"/>
            <a:ext cx="2019959" cy="7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73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国家电网 </a:t>
            </a:r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&amp; Accenture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埃森哲</a:t>
            </a:r>
            <a: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/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智能抢修系统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96D3E4B-E1DC-4398-9E37-97EC3A45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56" t="29905" r="9837" b="29780"/>
          <a:stretch/>
        </p:blipFill>
        <p:spPr>
          <a:xfrm>
            <a:off x="5390430" y="3224893"/>
            <a:ext cx="1538817" cy="687968"/>
          </a:xfrm>
          <a:prstGeom prst="rect">
            <a:avLst/>
          </a:prstGeom>
        </p:spPr>
      </p:pic>
      <p:pic>
        <p:nvPicPr>
          <p:cNvPr id="7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9E222605-EA10-48B4-8B42-333ABEAD3C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8105" y="3960569"/>
            <a:ext cx="1538817" cy="650526"/>
          </a:xfrm>
          <a:prstGeom prst="rect">
            <a:avLst/>
          </a:prstGeom>
        </p:spPr>
      </p:pic>
      <p:sp>
        <p:nvSpPr>
          <p:cNvPr id="5" name="Freeform 8">
            <a:extLst>
              <a:ext uri="{FF2B5EF4-FFF2-40B4-BE49-F238E27FC236}">
                <a16:creationId xmlns:a16="http://schemas.microsoft.com/office/drawing/2014/main" xmlns="" id="{A1AC5BC4-B853-4570-A86E-AEC5B1FBD33C}"/>
              </a:ext>
            </a:extLst>
          </p:cNvPr>
          <p:cNvSpPr>
            <a:spLocks/>
          </p:cNvSpPr>
          <p:nvPr/>
        </p:nvSpPr>
        <p:spPr bwMode="gray">
          <a:xfrm flipH="1">
            <a:off x="1990430" y="1975636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报修、抢修流程复杂，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重复性工作多，易出现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人为失误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抢修效率低，时效性差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xmlns="" id="{1E6E1BCA-7962-4C72-B7B3-C44ABD016CCC}"/>
              </a:ext>
            </a:extLst>
          </p:cNvPr>
          <p:cNvSpPr>
            <a:spLocks/>
          </p:cNvSpPr>
          <p:nvPr/>
        </p:nvSpPr>
        <p:spPr bwMode="gray">
          <a:xfrm>
            <a:off x="1990430" y="4004555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智能工单填报、分批系统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整合实时数据，自动产出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诊断性报告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智能抢修调度系统，科学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动态规划线路和优先度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xmlns="" id="{362CCCBF-6780-46F6-BFD8-56026091F003}"/>
              </a:ext>
            </a:extLst>
          </p:cNvPr>
          <p:cNvSpPr>
            <a:spLocks/>
          </p:cNvSpPr>
          <p:nvPr/>
        </p:nvSpPr>
        <p:spPr bwMode="gray">
          <a:xfrm>
            <a:off x="6284376" y="4004554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报修话务人员工作量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减少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80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抢修反应时间减少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50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抢修时效性提高约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20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xmlns="" id="{987914EC-68E1-4D8B-94FA-40DAD27CD33C}"/>
              </a:ext>
            </a:extLst>
          </p:cNvPr>
          <p:cNvSpPr>
            <a:spLocks/>
          </p:cNvSpPr>
          <p:nvPr/>
        </p:nvSpPr>
        <p:spPr bwMode="gray">
          <a:xfrm>
            <a:off x="6284375" y="1984944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电力抢修具有突发性、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集中性，需要快速分批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处理大量数据分配资源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任务优先度需要被考虑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xmlns="" id="{9C387833-E049-4636-AC70-53F10EBA46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917057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204E1D2C-CB61-4A79-BB76-6EA6A0C28F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917057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xmlns="" id="{E028B234-B66B-4138-A5A7-A63DE17E47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62810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xmlns="" id="{230221A5-D7E6-465C-8EDF-8A628CBA71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55871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953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IMUT </a:t>
            </a:r>
            <a:r>
              <a:rPr lang="zh-CN" altLang="en-US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内蒙古工业大学</a:t>
            </a:r>
            <a: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/>
            </a:r>
            <a:br>
              <a:rPr lang="en-GB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</a:br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——</a:t>
            </a:r>
            <a:r>
              <a:rPr lang="zh-CN" altLang="en-US" sz="2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模块化生产线自动化系统</a:t>
            </a:r>
            <a:endParaRPr lang="zh-CN" altLang="en-US" sz="2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4C42CF-398D-493E-9B15-40756AEE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12212" y="3514604"/>
            <a:ext cx="1926667" cy="755556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xmlns="" id="{DD0BD221-B8CF-453D-824B-6B83B6525871}"/>
              </a:ext>
            </a:extLst>
          </p:cNvPr>
          <p:cNvSpPr>
            <a:spLocks/>
          </p:cNvSpPr>
          <p:nvPr/>
        </p:nvSpPr>
        <p:spPr bwMode="gray">
          <a:xfrm flipH="1">
            <a:off x="1990430" y="1984514"/>
            <a:ext cx="4124551" cy="1870386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glow>
              <a:schemeClr val="bg1">
                <a:lumMod val="85000"/>
              </a:schemeClr>
            </a:glow>
            <a:reflection endPos="0" dist="50800" dir="5400000" sy="-100000" algn="bl" rotWithShape="0"/>
          </a:effectLst>
        </p:spPr>
        <p:txBody>
          <a:bodyPr lIns="128014" tIns="85343" rIns="128014" bIns="170686" anchor="b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服装缝纫流水线工序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复杂、类型多、数量大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人工安排工序耗时长，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   合理性难以保障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工序冲突导致工期延误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xmlns="" id="{3D58A61F-189B-4053-A59B-27170AA24064}"/>
              </a:ext>
            </a:extLst>
          </p:cNvPr>
          <p:cNvSpPr>
            <a:spLocks/>
          </p:cNvSpPr>
          <p:nvPr/>
        </p:nvSpPr>
        <p:spPr bwMode="gray">
          <a:xfrm>
            <a:off x="1990430" y="4013433"/>
            <a:ext cx="4124553" cy="1870386"/>
          </a:xfrm>
          <a:custGeom>
            <a:avLst/>
            <a:gdLst/>
            <a:ahLst/>
            <a:cxnLst>
              <a:cxn ang="0">
                <a:pos x="1300" y="0"/>
              </a:cxn>
              <a:cxn ang="0">
                <a:pos x="0" y="0"/>
              </a:cxn>
              <a:cxn ang="0">
                <a:pos x="0" y="864"/>
              </a:cxn>
              <a:cxn ang="0">
                <a:pos x="1753" y="864"/>
              </a:cxn>
              <a:cxn ang="0">
                <a:pos x="1753" y="453"/>
              </a:cxn>
              <a:cxn ang="0">
                <a:pos x="1300" y="0"/>
              </a:cxn>
            </a:cxnLst>
            <a:rect l="0" t="0" r="r" b="b"/>
            <a:pathLst>
              <a:path w="1753" h="864">
                <a:moveTo>
                  <a:pt x="13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453"/>
                  <a:pt x="1753" y="453"/>
                  <a:pt x="1753" y="453"/>
                </a:cubicBezTo>
                <a:cubicBezTo>
                  <a:pt x="1509" y="438"/>
                  <a:pt x="1314" y="243"/>
                  <a:pt x="13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启发式算法实现快速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高效的工序安排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建立反馈机制，通过实时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/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 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数据，系统可自动调整优化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xmlns="" id="{2523A91C-A791-4C78-A72B-6440969FA433}"/>
              </a:ext>
            </a:extLst>
          </p:cNvPr>
          <p:cNvSpPr>
            <a:spLocks/>
          </p:cNvSpPr>
          <p:nvPr/>
        </p:nvSpPr>
        <p:spPr bwMode="gray">
          <a:xfrm>
            <a:off x="6284376" y="4013432"/>
            <a:ext cx="3862330" cy="1870387"/>
          </a:xfrm>
          <a:custGeom>
            <a:avLst/>
            <a:gdLst/>
            <a:ahLst/>
            <a:cxnLst>
              <a:cxn ang="0">
                <a:pos x="0" y="453"/>
              </a:cxn>
              <a:cxn ang="0">
                <a:pos x="0" y="864"/>
              </a:cxn>
              <a:cxn ang="0">
                <a:pos x="1753" y="864"/>
              </a:cxn>
              <a:cxn ang="0">
                <a:pos x="1753" y="0"/>
              </a:cxn>
              <a:cxn ang="0">
                <a:pos x="453" y="0"/>
              </a:cxn>
              <a:cxn ang="0">
                <a:pos x="0" y="453"/>
              </a:cxn>
            </a:cxnLst>
            <a:rect l="0" t="0" r="r" b="b"/>
            <a:pathLst>
              <a:path w="1753" h="864">
                <a:moveTo>
                  <a:pt x="0" y="453"/>
                </a:moveTo>
                <a:cubicBezTo>
                  <a:pt x="0" y="864"/>
                  <a:pt x="0" y="864"/>
                  <a:pt x="0" y="864"/>
                </a:cubicBezTo>
                <a:cubicBezTo>
                  <a:pt x="1753" y="864"/>
                  <a:pt x="1753" y="864"/>
                  <a:pt x="1753" y="864"/>
                </a:cubicBezTo>
                <a:cubicBezTo>
                  <a:pt x="1753" y="0"/>
                  <a:pt x="1753" y="0"/>
                  <a:pt x="1753" y="0"/>
                </a:cubicBezTo>
                <a:cubicBezTo>
                  <a:pt x="453" y="0"/>
                  <a:pt x="453" y="0"/>
                  <a:pt x="453" y="0"/>
                </a:cubicBezTo>
                <a:cubicBezTo>
                  <a:pt x="439" y="243"/>
                  <a:pt x="244" y="438"/>
                  <a:pt x="0" y="4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170686" rIns="128014" bIns="170686" anchor="t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模块化生产线工序时序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安排实现完全自动化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生产进度平均提高</a:t>
            </a:r>
            <a:r>
              <a:rPr lang="en-GB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15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%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xmlns="" id="{F91B5E58-B291-4533-BEE2-EFA0B0DE8A13}"/>
              </a:ext>
            </a:extLst>
          </p:cNvPr>
          <p:cNvSpPr>
            <a:spLocks/>
          </p:cNvSpPr>
          <p:nvPr/>
        </p:nvSpPr>
        <p:spPr bwMode="gray">
          <a:xfrm>
            <a:off x="6284375" y="1993822"/>
            <a:ext cx="3862332" cy="1861077"/>
          </a:xfrm>
          <a:custGeom>
            <a:avLst/>
            <a:gdLst/>
            <a:ahLst/>
            <a:cxnLst/>
            <a:rect l="l" t="t" r="r" b="b"/>
            <a:pathLst>
              <a:path w="4176930" h="2058709">
                <a:moveTo>
                  <a:pt x="0" y="0"/>
                </a:moveTo>
                <a:cubicBezTo>
                  <a:pt x="0" y="0"/>
                  <a:pt x="0" y="0"/>
                  <a:pt x="4176930" y="0"/>
                </a:cubicBezTo>
                <a:lnTo>
                  <a:pt x="4176930" y="2058709"/>
                </a:lnTo>
                <a:cubicBezTo>
                  <a:pt x="4176930" y="2058709"/>
                  <a:pt x="4176930" y="2058709"/>
                  <a:pt x="1079378" y="2058709"/>
                </a:cubicBezTo>
                <a:cubicBezTo>
                  <a:pt x="1078688" y="2046733"/>
                  <a:pt x="1077814" y="2034806"/>
                  <a:pt x="1075638" y="2023030"/>
                </a:cubicBezTo>
                <a:cubicBezTo>
                  <a:pt x="1075154" y="2002066"/>
                  <a:pt x="1073005" y="1981342"/>
                  <a:pt x="1069130" y="1960943"/>
                </a:cubicBezTo>
                <a:cubicBezTo>
                  <a:pt x="1068629" y="1954635"/>
                  <a:pt x="1067677" y="1948400"/>
                  <a:pt x="1066276" y="1942246"/>
                </a:cubicBezTo>
                <a:cubicBezTo>
                  <a:pt x="989069" y="1409541"/>
                  <a:pt x="545998" y="995728"/>
                  <a:pt x="0" y="963616"/>
                </a:cubicBezTo>
                <a:cubicBezTo>
                  <a:pt x="0" y="917052"/>
                  <a:pt x="0" y="73238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28014" tIns="85343" rIns="128014" bIns="170686" anchor="b" anchorCtr="0"/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模块化生产情况复杂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人工计算耗时耗力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现有系统无法满足需求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  <a:p>
            <a:pPr lvl="0"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华文黑体" pitchFamily="2" charset="-122"/>
              </a:rPr>
              <a:t>同时缺乏管控与反馈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本墨绪圆" panose="02000000000000000000" pitchFamily="2" charset="-122"/>
              <a:ea typeface="本墨绪圆" panose="02000000000000000000" pitchFamily="2" charset="-122"/>
              <a:cs typeface="华文黑体" pitchFamily="2" charset="-122"/>
            </a:endParaRP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xmlns="" id="{26AD3A94-285D-4012-A577-4D1F0BAAF7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29" y="5908179"/>
            <a:ext cx="4133898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解决方案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xmlns="" id="{07070368-61C3-44C2-8FFC-099EEC6326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5908179"/>
            <a:ext cx="3871475" cy="429073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成果提升</a:t>
            </a:r>
            <a:endParaRPr lang="de-DE" altLang="zh-CN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  <a:cs typeface="Arial" charset="0"/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xmlns="" id="{F6631366-DA06-4227-A190-90FD94BDCB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84375" y="1571688"/>
            <a:ext cx="3871475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128014" tIns="85343" rIns="128014" bIns="85343" anchor="ctr"/>
          <a:lstStyle/>
          <a:p>
            <a:pPr algn="r" defTabSz="950258" eaLnBrk="0" hangingPunct="0"/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Arial" charset="0"/>
              </a:rPr>
              <a:t>痛点难点</a:t>
            </a:r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xmlns="" id="{FF123BE5-835B-4FE8-8313-8DE3036389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90430" y="1564749"/>
            <a:ext cx="4133897" cy="429074"/>
          </a:xfrm>
          <a:prstGeom prst="rect">
            <a:avLst/>
          </a:prstGeom>
          <a:solidFill>
            <a:schemeClr val="bg1">
              <a:lumMod val="50000"/>
              <a:alpha val="5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108386" tIns="54194" rIns="108386" bIns="54194" anchor="ctr"/>
          <a:lstStyle/>
          <a:p>
            <a:r>
              <a:rPr lang="zh-CN" altLang="en-US" sz="1900" b="1" noProof="1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企业问题</a:t>
            </a:r>
            <a:endParaRPr lang="de-DE" sz="1900" b="1" noProof="1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9773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xmlns="" id="{A98D6A33-1E48-43B9-99F0-A09BBF17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更多案例</a:t>
            </a:r>
            <a:r>
              <a:rPr lang="en-GB" altLang="zh-CN" sz="3600" b="1" dirty="0">
                <a:solidFill>
                  <a:srgbClr val="EAD085"/>
                </a:solidFill>
                <a:latin typeface="Elephant" panose="02020904090505020303" pitchFamily="18" charset="0"/>
                <a:ea typeface="华文中宋" panose="02010600040101010101" pitchFamily="2" charset="-122"/>
              </a:rPr>
              <a:t>…</a:t>
            </a:r>
            <a:endParaRPr lang="zh-CN" altLang="en-US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C2B3E2-A324-41B8-A1FC-618C46BA6952}"/>
              </a:ext>
            </a:extLst>
          </p:cNvPr>
          <p:cNvSpPr txBox="1"/>
          <p:nvPr/>
        </p:nvSpPr>
        <p:spPr>
          <a:xfrm>
            <a:off x="1839157" y="2142171"/>
            <a:ext cx="85136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更多定制化服务案例源自于企业自身的需求</a:t>
            </a:r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30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乐于与您共同探索更多的可能性</a:t>
            </a:r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endParaRPr lang="en-GB" altLang="zh-CN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3000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期待您的加入</a:t>
            </a:r>
            <a:endParaRPr lang="en-GB" sz="3000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6" name="Google Shape;279;p45">
            <a:extLst>
              <a:ext uri="{FF2B5EF4-FFF2-40B4-BE49-F238E27FC236}">
                <a16:creationId xmlns:a16="http://schemas.microsoft.com/office/drawing/2014/main" xmlns="" id="{9CB83705-3AEB-43F5-A688-126A4AE7EA0B}"/>
              </a:ext>
            </a:extLst>
          </p:cNvPr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5345719" y="5092799"/>
            <a:ext cx="516601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3;p45">
            <a:extLst>
              <a:ext uri="{FF2B5EF4-FFF2-40B4-BE49-F238E27FC236}">
                <a16:creationId xmlns:a16="http://schemas.microsoft.com/office/drawing/2014/main" xmlns="" id="{25EFA943-9BF8-4752-A2C4-7E08EC26C0F1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</a:blip>
          <a:srcRect t="21832" b="23034"/>
          <a:stretch/>
        </p:blipFill>
        <p:spPr>
          <a:xfrm>
            <a:off x="1627227" y="5145253"/>
            <a:ext cx="1672911" cy="61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0;p45">
            <a:extLst>
              <a:ext uri="{FF2B5EF4-FFF2-40B4-BE49-F238E27FC236}">
                <a16:creationId xmlns:a16="http://schemas.microsoft.com/office/drawing/2014/main" xmlns="" id="{BE115A8B-BF86-4165-BB55-AE0AE3F0FA64}"/>
              </a:ext>
            </a:extLst>
          </p:cNvPr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8511595" y="5083108"/>
            <a:ext cx="814329" cy="523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82;p45">
            <a:extLst>
              <a:ext uri="{FF2B5EF4-FFF2-40B4-BE49-F238E27FC236}">
                <a16:creationId xmlns:a16="http://schemas.microsoft.com/office/drawing/2014/main" xmlns="" id="{8A31A1E1-F92B-46DD-9DEB-7030D721C57A}"/>
              </a:ext>
            </a:extLst>
          </p:cNvPr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3938614" y="5126633"/>
            <a:ext cx="768629" cy="61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4;p45">
            <a:extLst>
              <a:ext uri="{FF2B5EF4-FFF2-40B4-BE49-F238E27FC236}">
                <a16:creationId xmlns:a16="http://schemas.microsoft.com/office/drawing/2014/main" xmlns="" id="{2BF020CF-494B-4E29-987A-B617DECFA714}"/>
              </a:ext>
            </a:extLst>
          </p:cNvPr>
          <p:cNvPicPr preferRelativeResize="0"/>
          <p:nvPr/>
        </p:nvPicPr>
        <p:blipFill>
          <a:blip r:embed="rId7" cstate="print">
            <a:alphaModFix/>
          </a:blip>
          <a:stretch>
            <a:fillRect/>
          </a:stretch>
        </p:blipFill>
        <p:spPr>
          <a:xfrm>
            <a:off x="6500796" y="5246724"/>
            <a:ext cx="1372323" cy="39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85;p45">
            <a:extLst>
              <a:ext uri="{FF2B5EF4-FFF2-40B4-BE49-F238E27FC236}">
                <a16:creationId xmlns:a16="http://schemas.microsoft.com/office/drawing/2014/main" xmlns="" id="{00F37114-337E-45FE-B813-DB6E79656A01}"/>
              </a:ext>
            </a:extLst>
          </p:cNvPr>
          <p:cNvPicPr preferRelativeResize="0"/>
          <p:nvPr/>
        </p:nvPicPr>
        <p:blipFill>
          <a:blip r:embed="rId8" cstate="print">
            <a:alphaModFix/>
          </a:blip>
          <a:stretch>
            <a:fillRect/>
          </a:stretch>
        </p:blipFill>
        <p:spPr>
          <a:xfrm>
            <a:off x="9964400" y="5246725"/>
            <a:ext cx="1353888" cy="37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247150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1684938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What We Do for Clients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我们为客户提供的服务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521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xmlns="" id="{184ED92E-164E-4A07-9D37-6AA536ADCAA6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箭头 40">
            <a:extLst>
              <a:ext uri="{FF2B5EF4-FFF2-40B4-BE49-F238E27FC236}">
                <a16:creationId xmlns:a16="http://schemas.microsoft.com/office/drawing/2014/main" xmlns="" id="{26CA3582-19BC-4B61-B163-B93593AABCC3}"/>
              </a:ext>
            </a:extLst>
          </p:cNvPr>
          <p:cNvSpPr/>
          <p:nvPr/>
        </p:nvSpPr>
        <p:spPr>
          <a:xfrm>
            <a:off x="1371898" y="2618913"/>
            <a:ext cx="10186155" cy="2137987"/>
          </a:xfrm>
          <a:prstGeom prst="rightArrow">
            <a:avLst>
              <a:gd name="adj1" fmla="val 50000"/>
              <a:gd name="adj2" fmla="val 88048"/>
            </a:avLst>
          </a:prstGeom>
          <a:solidFill>
            <a:schemeClr val="bg1"/>
          </a:solidFill>
          <a:ln w="38100">
            <a:gradFill flip="none" rotWithShape="1">
              <a:gsLst>
                <a:gs pos="100000">
                  <a:srgbClr val="FFFFFF"/>
                </a:gs>
                <a:gs pos="0">
                  <a:srgbClr val="CECED0"/>
                </a:gs>
              </a:gsLst>
              <a:lin ang="13500000" scaled="1"/>
              <a:tileRect/>
            </a:gradFill>
          </a:ln>
          <a:effectLst>
            <a:glow rad="139700">
              <a:schemeClr val="bg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cxnSp>
        <p:nvCxnSpPr>
          <p:cNvPr id="6" name="直接连接符 48">
            <a:extLst>
              <a:ext uri="{FF2B5EF4-FFF2-40B4-BE49-F238E27FC236}">
                <a16:creationId xmlns:a16="http://schemas.microsoft.com/office/drawing/2014/main" xmlns="" id="{684F7689-026B-4994-AA54-6C5D25BD0A97}"/>
              </a:ext>
            </a:extLst>
          </p:cNvPr>
          <p:cNvCxnSpPr>
            <a:cxnSpLocks/>
          </p:cNvCxnSpPr>
          <p:nvPr/>
        </p:nvCxnSpPr>
        <p:spPr>
          <a:xfrm flipH="1">
            <a:off x="4319169" y="1944035"/>
            <a:ext cx="1" cy="2617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4">
            <a:extLst>
              <a:ext uri="{FF2B5EF4-FFF2-40B4-BE49-F238E27FC236}">
                <a16:creationId xmlns:a16="http://schemas.microsoft.com/office/drawing/2014/main" xmlns="" id="{1D12BA09-3466-40E3-BBAF-8B39A51C51BA}"/>
              </a:ext>
            </a:extLst>
          </p:cNvPr>
          <p:cNvGrpSpPr/>
          <p:nvPr/>
        </p:nvGrpSpPr>
        <p:grpSpPr>
          <a:xfrm>
            <a:off x="2602195" y="1834955"/>
            <a:ext cx="5900423" cy="1834144"/>
            <a:chOff x="3507718" y="2152675"/>
            <a:chExt cx="4969618" cy="1544805"/>
          </a:xfrm>
          <a:solidFill>
            <a:srgbClr val="00092A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8" name="平行四边形 41">
              <a:extLst>
                <a:ext uri="{FF2B5EF4-FFF2-40B4-BE49-F238E27FC236}">
                  <a16:creationId xmlns:a16="http://schemas.microsoft.com/office/drawing/2014/main" xmlns="" id="{16388977-E5D8-43BD-B56E-C3FA0BFF71BF}"/>
                </a:ext>
              </a:extLst>
            </p:cNvPr>
            <p:cNvSpPr/>
            <p:nvPr/>
          </p:nvSpPr>
          <p:spPr>
            <a:xfrm flipH="1">
              <a:off x="3507718" y="2973865"/>
              <a:ext cx="1338831" cy="720909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9" name="平行四边形 42">
              <a:extLst>
                <a:ext uri="{FF2B5EF4-FFF2-40B4-BE49-F238E27FC236}">
                  <a16:creationId xmlns:a16="http://schemas.microsoft.com/office/drawing/2014/main" xmlns="" id="{633FF22C-05E7-4355-A57F-293F3E59F8A5}"/>
                </a:ext>
              </a:extLst>
            </p:cNvPr>
            <p:cNvSpPr/>
            <p:nvPr/>
          </p:nvSpPr>
          <p:spPr>
            <a:xfrm flipH="1">
              <a:off x="4688331" y="2664904"/>
              <a:ext cx="1338831" cy="1029870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0" name="平行四边形 43">
              <a:extLst>
                <a:ext uri="{FF2B5EF4-FFF2-40B4-BE49-F238E27FC236}">
                  <a16:creationId xmlns:a16="http://schemas.microsoft.com/office/drawing/2014/main" xmlns="" id="{B9A9A10E-2F2A-4276-BA92-49C708683610}"/>
                </a:ext>
              </a:extLst>
            </p:cNvPr>
            <p:cNvSpPr/>
            <p:nvPr/>
          </p:nvSpPr>
          <p:spPr>
            <a:xfrm flipH="1">
              <a:off x="5765956" y="2458931"/>
              <a:ext cx="1441818" cy="123584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1" name="平行四边形 54">
              <a:extLst>
                <a:ext uri="{FF2B5EF4-FFF2-40B4-BE49-F238E27FC236}">
                  <a16:creationId xmlns:a16="http://schemas.microsoft.com/office/drawing/2014/main" xmlns="" id="{D02DF8A8-B653-4D6A-AF11-3FC1B16DDCE7}"/>
                </a:ext>
              </a:extLst>
            </p:cNvPr>
            <p:cNvSpPr/>
            <p:nvPr/>
          </p:nvSpPr>
          <p:spPr>
            <a:xfrm flipH="1">
              <a:off x="6851058" y="2152675"/>
              <a:ext cx="1626278" cy="154480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2" name="MH_SubTitle_1">
              <a:extLst>
                <a:ext uri="{FF2B5EF4-FFF2-40B4-BE49-F238E27FC236}">
                  <a16:creationId xmlns:a16="http://schemas.microsoft.com/office/drawing/2014/main" xmlns="" id="{6C261CFB-33E1-410E-9B2B-B4DEB1665C7E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56863" y="3109817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6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数据</a:t>
              </a:r>
              <a:endParaRPr lang="en-US" altLang="zh-CN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3" name="MH_SubTitle_1">
              <a:extLst>
                <a:ext uri="{FF2B5EF4-FFF2-40B4-BE49-F238E27FC236}">
                  <a16:creationId xmlns:a16="http://schemas.microsoft.com/office/drawing/2014/main" xmlns="" id="{AE1E3D0D-AD25-4EF7-BB77-D4BFF19B5CE2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17269" y="2971603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6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智能化</a:t>
              </a:r>
              <a:endParaRPr lang="en-US" altLang="zh-CN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4" name="MH_SubTitle_1">
              <a:extLst>
                <a:ext uri="{FF2B5EF4-FFF2-40B4-BE49-F238E27FC236}">
                  <a16:creationId xmlns:a16="http://schemas.microsoft.com/office/drawing/2014/main" xmlns="" id="{53408A0E-9E55-49AE-A831-654B35DC0A79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908058" y="2808545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创新</a:t>
              </a:r>
              <a:endParaRPr lang="en-US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5" name="MH_SubTitle_1">
              <a:extLst>
                <a:ext uri="{FF2B5EF4-FFF2-40B4-BE49-F238E27FC236}">
                  <a16:creationId xmlns:a16="http://schemas.microsoft.com/office/drawing/2014/main" xmlns="" id="{95BEC272-24E5-4168-8241-CD74715FECE2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9159" y="2659533"/>
              <a:ext cx="1062105" cy="44926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defTabSz="911225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defTabSz="9112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强竞</a:t>
              </a:r>
              <a:endParaRPr lang="en-GB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  <a:p>
              <a:pPr algn="ctr" defTabSz="1187949"/>
              <a:r>
                <a:rPr lang="zh-CN" altLang="en-US" sz="2800" b="1" dirty="0">
                  <a:solidFill>
                    <a:srgbClr val="EAD085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+mn-ea"/>
                  <a:sym typeface="+mn-lt"/>
                </a:rPr>
                <a:t>争力</a:t>
              </a:r>
              <a:endParaRPr lang="en-US" altLang="zh-CN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5">
            <a:extLst>
              <a:ext uri="{FF2B5EF4-FFF2-40B4-BE49-F238E27FC236}">
                <a16:creationId xmlns:a16="http://schemas.microsoft.com/office/drawing/2014/main" xmlns="" id="{330EBA50-5E62-4083-B0C2-B636CAFDE88C}"/>
              </a:ext>
            </a:extLst>
          </p:cNvPr>
          <p:cNvGrpSpPr/>
          <p:nvPr/>
        </p:nvGrpSpPr>
        <p:grpSpPr>
          <a:xfrm>
            <a:off x="2602197" y="3930971"/>
            <a:ext cx="5900421" cy="1834144"/>
            <a:chOff x="3514948" y="3901896"/>
            <a:chExt cx="4969617" cy="1544805"/>
          </a:xfrm>
          <a:solidFill>
            <a:srgbClr val="00092A"/>
          </a:solidFill>
          <a:effectLst>
            <a:glow rad="1397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17" name="平行四边形 44">
              <a:extLst>
                <a:ext uri="{FF2B5EF4-FFF2-40B4-BE49-F238E27FC236}">
                  <a16:creationId xmlns:a16="http://schemas.microsoft.com/office/drawing/2014/main" xmlns="" id="{32F119CF-F794-4F18-ACFB-814188ED43A2}"/>
                </a:ext>
              </a:extLst>
            </p:cNvPr>
            <p:cNvSpPr/>
            <p:nvPr/>
          </p:nvSpPr>
          <p:spPr>
            <a:xfrm flipH="1" flipV="1">
              <a:off x="3514948" y="3901896"/>
              <a:ext cx="1338831" cy="720909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8" name="平行四边形 45">
              <a:extLst>
                <a:ext uri="{FF2B5EF4-FFF2-40B4-BE49-F238E27FC236}">
                  <a16:creationId xmlns:a16="http://schemas.microsoft.com/office/drawing/2014/main" xmlns="" id="{9CFEC5B8-AA4D-46FC-B7ED-B0D44E26EF54}"/>
                </a:ext>
              </a:extLst>
            </p:cNvPr>
            <p:cNvSpPr/>
            <p:nvPr/>
          </p:nvSpPr>
          <p:spPr>
            <a:xfrm flipH="1" flipV="1">
              <a:off x="4695561" y="3901896"/>
              <a:ext cx="1338831" cy="1029870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19" name="平行四边形 46">
              <a:extLst>
                <a:ext uri="{FF2B5EF4-FFF2-40B4-BE49-F238E27FC236}">
                  <a16:creationId xmlns:a16="http://schemas.microsoft.com/office/drawing/2014/main" xmlns="" id="{834168AA-AC03-45A5-A839-B8AC5AF53386}"/>
                </a:ext>
              </a:extLst>
            </p:cNvPr>
            <p:cNvSpPr/>
            <p:nvPr/>
          </p:nvSpPr>
          <p:spPr>
            <a:xfrm flipH="1" flipV="1">
              <a:off x="5773187" y="3901896"/>
              <a:ext cx="1441818" cy="1235844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0" name="平行四边形 47">
              <a:extLst>
                <a:ext uri="{FF2B5EF4-FFF2-40B4-BE49-F238E27FC236}">
                  <a16:creationId xmlns:a16="http://schemas.microsoft.com/office/drawing/2014/main" xmlns="" id="{D123910C-FD9F-46EF-A10B-EC120CE9E50A}"/>
                </a:ext>
              </a:extLst>
            </p:cNvPr>
            <p:cNvSpPr/>
            <p:nvPr/>
          </p:nvSpPr>
          <p:spPr>
            <a:xfrm flipH="1" flipV="1">
              <a:off x="6858287" y="3901896"/>
              <a:ext cx="1626278" cy="1544805"/>
            </a:xfrm>
            <a:prstGeom prst="parallelogram">
              <a:avLst>
                <a:gd name="adj" fmla="val 36386"/>
              </a:avLst>
            </a:prstGeom>
            <a:grp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1" compatLnSpc="1">
              <a:prstTxWarp prst="textNoShape">
                <a:avLst/>
              </a:prstTxWarp>
            </a:bodyPr>
            <a:lstStyle/>
            <a:p>
              <a:endParaRPr lang="zh-CN" altLang="en-US" sz="2400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1" name="矩形 55">
            <a:extLst>
              <a:ext uri="{FF2B5EF4-FFF2-40B4-BE49-F238E27FC236}">
                <a16:creationId xmlns:a16="http://schemas.microsoft.com/office/drawing/2014/main" xmlns="" id="{0372415E-2783-40D3-BB01-DD50582E7429}"/>
              </a:ext>
            </a:extLst>
          </p:cNvPr>
          <p:cNvSpPr/>
          <p:nvPr/>
        </p:nvSpPr>
        <p:spPr>
          <a:xfrm>
            <a:off x="1371901" y="3675238"/>
            <a:ext cx="9769872" cy="302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latin typeface="本墨绪圆" panose="02000000000000000000" pitchFamily="2" charset="-122"/>
              <a:ea typeface="本墨绪圆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8C2C84A-6B2E-4891-AF4C-86F2FDAD3C80}"/>
              </a:ext>
            </a:extLst>
          </p:cNvPr>
          <p:cNvSpPr txBox="1"/>
          <p:nvPr/>
        </p:nvSpPr>
        <p:spPr>
          <a:xfrm>
            <a:off x="2994384" y="4154255"/>
            <a:ext cx="9494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信息</a:t>
            </a:r>
            <a:endParaRPr lang="en-GB" sz="26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FB6576-C669-4B12-A0FF-2EBCA2E23F5F}"/>
              </a:ext>
            </a:extLst>
          </p:cNvPr>
          <p:cNvSpPr txBox="1"/>
          <p:nvPr/>
        </p:nvSpPr>
        <p:spPr>
          <a:xfrm>
            <a:off x="4219687" y="4296130"/>
            <a:ext cx="1174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精准化</a:t>
            </a:r>
            <a:endParaRPr lang="en-GB" sz="26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78CF83-F8AB-4B9F-AAD9-A44E422764B4}"/>
              </a:ext>
            </a:extLst>
          </p:cNvPr>
          <p:cNvSpPr txBox="1"/>
          <p:nvPr/>
        </p:nvSpPr>
        <p:spPr>
          <a:xfrm>
            <a:off x="5679784" y="4392962"/>
            <a:ext cx="100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效率</a:t>
            </a:r>
            <a:endParaRPr lang="en-GB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B1C32FF-6A2A-4757-B0D1-90B37DB47033}"/>
              </a:ext>
            </a:extLst>
          </p:cNvPr>
          <p:cNvSpPr txBox="1"/>
          <p:nvPr/>
        </p:nvSpPr>
        <p:spPr>
          <a:xfrm>
            <a:off x="7112297" y="4389429"/>
            <a:ext cx="1003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利润</a:t>
            </a:r>
            <a:endParaRPr lang="en-GB" altLang="zh-CN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8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提升</a:t>
            </a:r>
            <a:endParaRPr lang="en-GB" sz="28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004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35E1A95A-6240-46D2-88E3-794F1A5D591D}"/>
              </a:ext>
            </a:extLst>
          </p:cNvPr>
          <p:cNvSpPr txBox="1">
            <a:spLocks/>
          </p:cNvSpPr>
          <p:nvPr/>
        </p:nvSpPr>
        <p:spPr>
          <a:xfrm>
            <a:off x="838200" y="363279"/>
            <a:ext cx="10515600" cy="91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Customized Full – Stack Solution 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定制化 全方位 企业解决方案</a:t>
            </a:r>
            <a:endParaRPr lang="en-GB" sz="32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Picture 3" descr="A picture containing device, gauge, object&#10;&#10;Description generated with high confidence">
            <a:extLst>
              <a:ext uri="{FF2B5EF4-FFF2-40B4-BE49-F238E27FC236}">
                <a16:creationId xmlns:a16="http://schemas.microsoft.com/office/drawing/2014/main" xmlns="" id="{A92A9B82-7422-411B-BF5A-82063CAAB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4882" y="1847088"/>
            <a:ext cx="8062236" cy="415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354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28A2550-6A45-4674-BA9A-61CC7C1E59D3}"/>
              </a:ext>
            </a:extLst>
          </p:cNvPr>
          <p:cNvSpPr/>
          <p:nvPr/>
        </p:nvSpPr>
        <p:spPr>
          <a:xfrm>
            <a:off x="929640" y="1699491"/>
            <a:ext cx="10515600" cy="4673600"/>
          </a:xfrm>
          <a:prstGeom prst="roundRect">
            <a:avLst/>
          </a:prstGeom>
          <a:solidFill>
            <a:srgbClr val="FFF5D9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Comparison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服务对比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1DAAAFB-5573-478E-904C-A4DA90F4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2712617"/>
              </p:ext>
            </p:extLst>
          </p:nvPr>
        </p:nvGraphicFramePr>
        <p:xfrm>
          <a:off x="1604961" y="2006138"/>
          <a:ext cx="9360000" cy="3641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xmlns="" val="180505545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346257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4910259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68397479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57274752"/>
                    </a:ext>
                  </a:extLst>
                </a:gridCol>
              </a:tblGrid>
              <a:tr h="419081">
                <a:tc>
                  <a:txBody>
                    <a:bodyPr/>
                    <a:lstStyle/>
                    <a:p>
                      <a:endParaRPr lang="en-IN" sz="105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智因科技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传统管理咨询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 </a:t>
                      </a:r>
                      <a:r>
                        <a:rPr lang="en-US" altLang="zh-CN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IT </a:t>
                      </a:r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传统系统软件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4972484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支持全方位定制化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4339432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深层次数据利用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85150154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支持核心算法开发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3322491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有效的决策辅助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15610125"/>
                  </a:ext>
                </a:extLst>
              </a:tr>
              <a:tr h="644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支持人工智能植入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D96D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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D96D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95000"/>
                            </a:prstClr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</a:t>
                      </a:r>
                      <a:endParaRPr kumimoji="0" lang="en-IN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95000"/>
                          </a:prstClr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21456532"/>
                  </a:ext>
                </a:extLst>
              </a:tr>
            </a:tbl>
          </a:graphicData>
        </a:graphic>
      </p:graphicFrame>
      <p:sp>
        <p:nvSpPr>
          <p:cNvPr id="8" name="Action Button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4F608E8F-908E-428D-AC5B-A3B9089883AF}"/>
              </a:ext>
            </a:extLst>
          </p:cNvPr>
          <p:cNvSpPr/>
          <p:nvPr/>
        </p:nvSpPr>
        <p:spPr>
          <a:xfrm>
            <a:off x="6358852" y="4563463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FACCA2B9-55EF-441B-B081-B4F4A692A97A}"/>
              </a:ext>
            </a:extLst>
          </p:cNvPr>
          <p:cNvSpPr/>
          <p:nvPr/>
        </p:nvSpPr>
        <p:spPr>
          <a:xfrm>
            <a:off x="8154032" y="2629012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E85C9964-81EC-4BAE-B7CB-81A750B85E23}"/>
              </a:ext>
            </a:extLst>
          </p:cNvPr>
          <p:cNvSpPr/>
          <p:nvPr/>
        </p:nvSpPr>
        <p:spPr>
          <a:xfrm>
            <a:off x="8154032" y="3928291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0352565B-B1D9-4288-8F1A-21F162218731}"/>
              </a:ext>
            </a:extLst>
          </p:cNvPr>
          <p:cNvSpPr/>
          <p:nvPr/>
        </p:nvSpPr>
        <p:spPr>
          <a:xfrm>
            <a:off x="8154032" y="3279068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CAFA65D4-6F8B-4C9D-A848-2BAF76421574}"/>
              </a:ext>
            </a:extLst>
          </p:cNvPr>
          <p:cNvSpPr/>
          <p:nvPr/>
        </p:nvSpPr>
        <p:spPr>
          <a:xfrm>
            <a:off x="9956416" y="4563463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ction Button: Help 12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7397931A-F66A-4574-AF60-235FBD501EF9}"/>
              </a:ext>
            </a:extLst>
          </p:cNvPr>
          <p:cNvSpPr/>
          <p:nvPr/>
        </p:nvSpPr>
        <p:spPr>
          <a:xfrm>
            <a:off x="9956416" y="3274990"/>
            <a:ext cx="216000" cy="216000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02D88A-70D6-464B-B9DB-E5B4D09C21E6}"/>
              </a:ext>
            </a:extLst>
          </p:cNvPr>
          <p:cNvSpPr txBox="1"/>
          <p:nvPr/>
        </p:nvSpPr>
        <p:spPr>
          <a:xfrm>
            <a:off x="1515471" y="5856551"/>
            <a:ext cx="685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注</a:t>
            </a:r>
            <a:r>
              <a:rPr lang="zh-CN" altLang="en-US" sz="14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      代表“</a:t>
            </a:r>
            <a:r>
              <a:rPr lang="zh-CN" altLang="en-US" sz="1400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部分支持</a:t>
            </a:r>
            <a:r>
              <a:rPr lang="zh-CN" altLang="en-US" sz="1400" dirty="0">
                <a:solidFill>
                  <a:srgbClr val="CDA46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”</a:t>
            </a:r>
            <a:endParaRPr lang="en-GB" sz="1400" dirty="0">
              <a:solidFill>
                <a:srgbClr val="CDA462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5" name="Action Button: Help 14">
            <a:hlinkClick r:id="" action="ppaction://noaction" highlightClick="1"/>
            <a:extLst>
              <a:ext uri="{FF2B5EF4-FFF2-40B4-BE49-F238E27FC236}">
                <a16:creationId xmlns:a16="http://schemas.microsoft.com/office/drawing/2014/main" xmlns="" id="{9786E6E4-85C1-4BCD-A804-1EC24C966558}"/>
              </a:ext>
            </a:extLst>
          </p:cNvPr>
          <p:cNvSpPr/>
          <p:nvPr/>
        </p:nvSpPr>
        <p:spPr>
          <a:xfrm>
            <a:off x="1971637" y="5928438"/>
            <a:ext cx="164003" cy="164003"/>
          </a:xfrm>
          <a:prstGeom prst="actionButtonHelp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227025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A28A2550-6A45-4674-BA9A-61CC7C1E59D3}"/>
              </a:ext>
            </a:extLst>
          </p:cNvPr>
          <p:cNvSpPr/>
          <p:nvPr/>
        </p:nvSpPr>
        <p:spPr>
          <a:xfrm>
            <a:off x="929640" y="1699490"/>
            <a:ext cx="10515600" cy="4673600"/>
          </a:xfrm>
          <a:prstGeom prst="roundRect">
            <a:avLst/>
          </a:prstGeom>
          <a:solidFill>
            <a:srgbClr val="FFF5D9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Comparison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服务对比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31DAAAFB-5573-478E-904C-A4DA90F41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241524"/>
              </p:ext>
            </p:extLst>
          </p:nvPr>
        </p:nvGraphicFramePr>
        <p:xfrm>
          <a:off x="1327440" y="2206750"/>
          <a:ext cx="9720000" cy="3659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180505545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xmlns="" val="1243462577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xmlns="" val="249102590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xmlns="" val="1683974792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xmlns="" val="57274752"/>
                    </a:ext>
                  </a:extLst>
                </a:gridCol>
              </a:tblGrid>
              <a:tr h="419081">
                <a:tc>
                  <a:txBody>
                    <a:bodyPr/>
                    <a:lstStyle/>
                    <a:p>
                      <a:endParaRPr lang="en-IN" sz="105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智因科技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传统管理咨询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 </a:t>
                      </a:r>
                      <a:r>
                        <a:rPr lang="en-US" altLang="zh-CN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IT </a:t>
                      </a:r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咨询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传统系统软件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497248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解决方案依据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智能算法</a:t>
                      </a: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客户反馈</a:t>
                      </a:r>
                      <a:endParaRPr lang="en-GB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+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行业经验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数据分析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+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通用算法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4339432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解决方案隐患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项目时长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人为失误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欠缺依据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项目延展性低</a:t>
                      </a:r>
                      <a:endParaRPr lang="en-GB" altLang="zh-CN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使用寿命短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衣不合身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分析单一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</a:p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无针对性更新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8515015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F5D9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实际应用评估</a:t>
                      </a:r>
                      <a:endParaRPr lang="en-GB" dirty="0">
                        <a:solidFill>
                          <a:srgbClr val="FFF5D9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提升效果显著</a:t>
                      </a:r>
                      <a:endParaRPr lang="en-GB" altLang="zh-CN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×</a:t>
                      </a:r>
                      <a:endParaRPr lang="en-GB" altLang="zh-CN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  <a:p>
                      <a:pPr algn="ctr"/>
                      <a:r>
                        <a:rPr lang="zh-CN" altLang="en-US" sz="1600" dirty="0">
                          <a:solidFill>
                            <a:srgbClr val="FFD96D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未来延展性高</a:t>
                      </a:r>
                      <a:endParaRPr lang="en-GB" sz="1600" dirty="0">
                        <a:solidFill>
                          <a:srgbClr val="FFD96D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可上升空间较大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仍有可上升空间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本墨绪圆" panose="02000000000000000000" pitchFamily="2" charset="-122"/>
                          <a:ea typeface="本墨绪圆" panose="02000000000000000000" pitchFamily="2" charset="-122"/>
                        </a:rPr>
                        <a:t>仍有可上升空间</a:t>
                      </a:r>
                      <a:endParaRPr lang="en-GB" sz="1600" dirty="0">
                        <a:solidFill>
                          <a:schemeClr val="bg1"/>
                        </a:solidFill>
                        <a:latin typeface="本墨绪圆" panose="02000000000000000000" pitchFamily="2" charset="-122"/>
                        <a:ea typeface="本墨绪圆" panose="02000000000000000000" pitchFamily="2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332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6434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1765620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Our Team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我们的团队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860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Founding Team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创始人团队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057E35-1F73-4FA9-BCAF-B4CF6BCF4F93}"/>
              </a:ext>
            </a:extLst>
          </p:cNvPr>
          <p:cNvSpPr txBox="1"/>
          <p:nvPr/>
        </p:nvSpPr>
        <p:spPr>
          <a:xfrm>
            <a:off x="8426824" y="422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3BD4B6EF-6C61-4D12-9A9D-4A1585A43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48" t="4480" r="46300" b="5060"/>
          <a:stretch/>
        </p:blipFill>
        <p:spPr>
          <a:xfrm>
            <a:off x="3657543" y="3429000"/>
            <a:ext cx="2350200" cy="2664051"/>
          </a:xfrm>
          <a:prstGeom prst="rect">
            <a:avLst/>
          </a:prstGeom>
        </p:spPr>
      </p:pic>
      <p:pic>
        <p:nvPicPr>
          <p:cNvPr id="12" name="Picture 11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CEA5DC0D-B1CB-4C88-B874-21CF3602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3" t="4864" r="46405" b="4836"/>
          <a:stretch/>
        </p:blipFill>
        <p:spPr>
          <a:xfrm>
            <a:off x="9030665" y="3429000"/>
            <a:ext cx="2350800" cy="2660018"/>
          </a:xfrm>
          <a:prstGeom prst="rect">
            <a:avLst/>
          </a:prstGeom>
        </p:spPr>
      </p:pic>
      <p:pic>
        <p:nvPicPr>
          <p:cNvPr id="17" name="Picture 16" descr="A person posing for a picture&#10;&#10;Description generated with very high confidence">
            <a:extLst>
              <a:ext uri="{FF2B5EF4-FFF2-40B4-BE49-F238E27FC236}">
                <a16:creationId xmlns:a16="http://schemas.microsoft.com/office/drawing/2014/main" xmlns="" id="{8F9FD1D9-F665-45EE-95E1-0B66A287A6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88" t="4946" r="46361" b="4594"/>
          <a:stretch/>
        </p:blipFill>
        <p:spPr>
          <a:xfrm>
            <a:off x="970981" y="1742990"/>
            <a:ext cx="2350201" cy="2664052"/>
          </a:xfrm>
          <a:prstGeom prst="rect">
            <a:avLst/>
          </a:prstGeom>
        </p:spPr>
      </p:pic>
      <p:pic>
        <p:nvPicPr>
          <p:cNvPr id="19" name="Picture 18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xmlns="" id="{6FF8E045-5B69-4231-B0D3-04FD9D8C49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34" t="4891" r="46614" b="5010"/>
          <a:stretch/>
        </p:blipFill>
        <p:spPr>
          <a:xfrm>
            <a:off x="6344104" y="1753600"/>
            <a:ext cx="2350800" cy="2654120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C0E09CC1-B539-4E9A-84A7-0DB9B60BB2D7}"/>
              </a:ext>
            </a:extLst>
          </p:cNvPr>
          <p:cNvSpPr/>
          <p:nvPr/>
        </p:nvSpPr>
        <p:spPr>
          <a:xfrm>
            <a:off x="3657543" y="174299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xmlns="" id="{52C44A52-7CCF-4E0B-8D4B-5629B9C6DE98}"/>
              </a:ext>
            </a:extLst>
          </p:cNvPr>
          <p:cNvSpPr/>
          <p:nvPr/>
        </p:nvSpPr>
        <p:spPr>
          <a:xfrm>
            <a:off x="9018975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xmlns="" id="{49876689-F171-4B3E-8A7B-A4C86DDDE793}"/>
              </a:ext>
            </a:extLst>
          </p:cNvPr>
          <p:cNvSpPr/>
          <p:nvPr/>
        </p:nvSpPr>
        <p:spPr>
          <a:xfrm rot="10800000">
            <a:off x="970982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xmlns="" id="{BBBF3CBE-7007-4450-9FED-5AFF070C06C3}"/>
              </a:ext>
            </a:extLst>
          </p:cNvPr>
          <p:cNvSpPr/>
          <p:nvPr/>
        </p:nvSpPr>
        <p:spPr>
          <a:xfrm rot="10800000">
            <a:off x="6338259" y="1753600"/>
            <a:ext cx="2350200" cy="4346028"/>
          </a:xfrm>
          <a:prstGeom prst="round2Same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042AD5-785C-4F52-B2E6-BC089AF6C93B}"/>
              </a:ext>
            </a:extLst>
          </p:cNvPr>
          <p:cNvSpPr txBox="1"/>
          <p:nvPr/>
        </p:nvSpPr>
        <p:spPr>
          <a:xfrm>
            <a:off x="970981" y="4711757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9D9D9"/>
                </a:solidFill>
              </a:rPr>
              <a:t>周全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r>
              <a:rPr lang="zh-CN" altLang="en-US" sz="2000" b="1" dirty="0">
                <a:solidFill>
                  <a:srgbClr val="CDA462"/>
                </a:solidFill>
              </a:rPr>
              <a:t>首席执行官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E780035-E755-406C-840A-C749D9A1541B}"/>
              </a:ext>
            </a:extLst>
          </p:cNvPr>
          <p:cNvSpPr txBox="1"/>
          <p:nvPr/>
        </p:nvSpPr>
        <p:spPr>
          <a:xfrm>
            <a:off x="3645253" y="2293288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D9D9D9"/>
                </a:solidFill>
              </a:rPr>
              <a:t>詹东远 博士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pPr algn="r"/>
            <a:r>
              <a:rPr lang="zh-CN" altLang="en-US" sz="2000" b="1" dirty="0">
                <a:solidFill>
                  <a:srgbClr val="CDA462"/>
                </a:solidFill>
              </a:rPr>
              <a:t>首席科学家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E7460F8-0AC1-4A6A-A578-BCA27D69C442}"/>
              </a:ext>
            </a:extLst>
          </p:cNvPr>
          <p:cNvSpPr txBox="1"/>
          <p:nvPr/>
        </p:nvSpPr>
        <p:spPr>
          <a:xfrm>
            <a:off x="6344703" y="4711756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D9D9D9"/>
                </a:solidFill>
              </a:rPr>
              <a:t>王子豪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r>
              <a:rPr lang="zh-CN" altLang="en-US" sz="2000" b="1" dirty="0">
                <a:solidFill>
                  <a:srgbClr val="CDA462"/>
                </a:solidFill>
              </a:rPr>
              <a:t>首席技术官</a:t>
            </a:r>
            <a:endParaRPr lang="en-GB" sz="2000" b="1" dirty="0">
              <a:solidFill>
                <a:srgbClr val="CDA46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4462C08-0A4D-4389-8655-744161938F6B}"/>
              </a:ext>
            </a:extLst>
          </p:cNvPr>
          <p:cNvSpPr txBox="1"/>
          <p:nvPr/>
        </p:nvSpPr>
        <p:spPr>
          <a:xfrm>
            <a:off x="9003599" y="2282678"/>
            <a:ext cx="2350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rgbClr val="D9D9D9"/>
                </a:solidFill>
              </a:rPr>
              <a:t>张泽阳</a:t>
            </a:r>
            <a:endParaRPr lang="en-GB" altLang="zh-CN" sz="2400" b="1" dirty="0">
              <a:solidFill>
                <a:srgbClr val="D9D9D9"/>
              </a:solidFill>
            </a:endParaRPr>
          </a:p>
          <a:p>
            <a:pPr algn="r"/>
            <a:r>
              <a:rPr lang="zh-CN" altLang="en-US" sz="2000" b="1" dirty="0">
                <a:solidFill>
                  <a:srgbClr val="CDA462"/>
                </a:solidFill>
              </a:rPr>
              <a:t>首席运营官</a:t>
            </a:r>
            <a:endParaRPr lang="en-GB" sz="2000" b="1" dirty="0">
              <a:solidFill>
                <a:srgbClr val="CDA4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55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Advisory Board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顾问团队</a:t>
            </a:r>
          </a:p>
        </p:txBody>
      </p:sp>
      <p:pic>
        <p:nvPicPr>
          <p:cNvPr id="3" name="Picture 2" descr="A person wearing a white shirt&#10;&#10;Description generated with high confidence">
            <a:extLst>
              <a:ext uri="{FF2B5EF4-FFF2-40B4-BE49-F238E27FC236}">
                <a16:creationId xmlns:a16="http://schemas.microsoft.com/office/drawing/2014/main" xmlns="" id="{D0CD835D-1EF0-4739-84B8-2D87C6203B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99" t="25427" r="22527" b="27808"/>
          <a:stretch/>
        </p:blipFill>
        <p:spPr>
          <a:xfrm>
            <a:off x="5241208" y="1766042"/>
            <a:ext cx="1709584" cy="1662958"/>
          </a:xfrm>
          <a:prstGeom prst="rect">
            <a:avLst/>
          </a:prstGeom>
        </p:spPr>
      </p:pic>
      <p:pic>
        <p:nvPicPr>
          <p:cNvPr id="5" name="Picture 4" descr="A person wearing a black shirt&#10;&#10;Description generated with high confidence">
            <a:extLst>
              <a:ext uri="{FF2B5EF4-FFF2-40B4-BE49-F238E27FC236}">
                <a16:creationId xmlns:a16="http://schemas.microsoft.com/office/drawing/2014/main" xmlns="" id="{A6A930BD-BE24-4B5C-B736-20D4C16C5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49" t="23156" r="24129" b="30812"/>
          <a:stretch/>
        </p:blipFill>
        <p:spPr>
          <a:xfrm>
            <a:off x="1397272" y="1766041"/>
            <a:ext cx="1709583" cy="1662959"/>
          </a:xfrm>
          <a:prstGeom prst="rect">
            <a:avLst/>
          </a:prstGeom>
        </p:spPr>
      </p:pic>
      <p:pic>
        <p:nvPicPr>
          <p:cNvPr id="9" name="Picture 8" descr="A close up of a person&#10;&#10;Description generated with high confidence">
            <a:extLst>
              <a:ext uri="{FF2B5EF4-FFF2-40B4-BE49-F238E27FC236}">
                <a16:creationId xmlns:a16="http://schemas.microsoft.com/office/drawing/2014/main" xmlns="" id="{F216BB2B-B460-4EA8-BC8A-C7F28EF49A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168" t="25841" r="25601" b="29190"/>
          <a:stretch/>
        </p:blipFill>
        <p:spPr>
          <a:xfrm>
            <a:off x="9082841" y="1768010"/>
            <a:ext cx="1709583" cy="1662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4057E35-1F73-4FA9-BCAF-B4CF6BCF4F93}"/>
              </a:ext>
            </a:extLst>
          </p:cNvPr>
          <p:cNvSpPr txBox="1"/>
          <p:nvPr/>
        </p:nvSpPr>
        <p:spPr>
          <a:xfrm>
            <a:off x="8426824" y="422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FE2488D-62C3-4E7F-BEA4-11F75FA286F6}"/>
              </a:ext>
            </a:extLst>
          </p:cNvPr>
          <p:cNvSpPr txBox="1"/>
          <p:nvPr/>
        </p:nvSpPr>
        <p:spPr>
          <a:xfrm>
            <a:off x="58014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5D9"/>
                </a:solidFill>
              </a:rPr>
              <a:t>Daniel </a:t>
            </a:r>
            <a:r>
              <a:rPr lang="en-US" altLang="zh-CN" sz="2400" b="1" dirty="0" err="1">
                <a:solidFill>
                  <a:srgbClr val="FFF5D9"/>
                </a:solidFill>
              </a:rPr>
              <a:t>Hulme</a:t>
            </a:r>
            <a:r>
              <a:rPr lang="en-US" altLang="zh-CN" sz="2400" b="1" dirty="0">
                <a:solidFill>
                  <a:srgbClr val="FFF5D9"/>
                </a:solidFill>
              </a:rPr>
              <a:t> </a:t>
            </a:r>
            <a:r>
              <a:rPr lang="zh-CN" altLang="en-US" sz="2400" b="1" dirty="0">
                <a:solidFill>
                  <a:srgbClr val="FFF5D9"/>
                </a:solidFill>
              </a:rPr>
              <a:t>博士</a:t>
            </a:r>
            <a:endParaRPr lang="en-GB" altLang="zh-CN" sz="2400" b="1" dirty="0">
              <a:solidFill>
                <a:srgbClr val="FFF5D9"/>
              </a:solidFill>
            </a:endParaRPr>
          </a:p>
          <a:p>
            <a:pPr algn="ctr"/>
            <a:endParaRPr lang="en-GB" dirty="0">
              <a:solidFill>
                <a:srgbClr val="FFF5D9"/>
              </a:solidFill>
            </a:endParaRPr>
          </a:p>
          <a:p>
            <a:pPr algn="ctr"/>
            <a:r>
              <a:rPr lang="en-US" altLang="zh-CN" sz="1600" dirty="0" err="1">
                <a:solidFill>
                  <a:srgbClr val="D9D9D9"/>
                </a:solidFill>
              </a:rPr>
              <a:t>Satalia</a:t>
            </a:r>
            <a:r>
              <a:rPr lang="en-US" altLang="zh-CN" sz="1600" dirty="0">
                <a:solidFill>
                  <a:srgbClr val="D9D9D9"/>
                </a:solidFill>
              </a:rPr>
              <a:t> </a:t>
            </a:r>
            <a:r>
              <a:rPr lang="zh-CN" altLang="en-US" sz="1600" dirty="0">
                <a:solidFill>
                  <a:srgbClr val="D9D9D9"/>
                </a:solidFill>
              </a:rPr>
              <a:t>首席执行官、创始人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高级讲师、主任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英国内政部、阿联酋政府 </a:t>
            </a:r>
            <a:r>
              <a:rPr lang="en-US" altLang="zh-CN" sz="1600" dirty="0">
                <a:solidFill>
                  <a:srgbClr val="D9D9D9"/>
                </a:solidFill>
              </a:rPr>
              <a:t>AI</a:t>
            </a:r>
            <a:r>
              <a:rPr lang="zh-CN" altLang="en-US" sz="1600" dirty="0">
                <a:solidFill>
                  <a:srgbClr val="D9D9D9"/>
                </a:solidFill>
              </a:rPr>
              <a:t>顾问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博士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09F8C8-76DA-4805-9130-EA1EA6F2CDDF}"/>
              </a:ext>
            </a:extLst>
          </p:cNvPr>
          <p:cNvSpPr txBox="1"/>
          <p:nvPr/>
        </p:nvSpPr>
        <p:spPr>
          <a:xfrm>
            <a:off x="442022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5D9"/>
                </a:solidFill>
              </a:rPr>
              <a:t>Anil Doshi </a:t>
            </a:r>
            <a:r>
              <a:rPr lang="zh-CN" altLang="en-US" sz="2400" b="1" dirty="0">
                <a:solidFill>
                  <a:srgbClr val="FFF5D9"/>
                </a:solidFill>
              </a:rPr>
              <a:t>博士</a:t>
            </a:r>
            <a:endParaRPr lang="en-GB" altLang="zh-CN" sz="2400" b="1" dirty="0">
              <a:solidFill>
                <a:srgbClr val="FFF5D9"/>
              </a:solidFill>
            </a:endParaRPr>
          </a:p>
          <a:p>
            <a:pPr algn="ctr"/>
            <a:endParaRPr lang="en-GB" dirty="0">
              <a:solidFill>
                <a:srgbClr val="FFF5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伦敦大学学院 助理教授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北京大学 </a:t>
            </a:r>
            <a:r>
              <a:rPr lang="en-US" altLang="zh-CN" sz="1600" dirty="0">
                <a:solidFill>
                  <a:srgbClr val="D9D9D9"/>
                </a:solidFill>
              </a:rPr>
              <a:t>MBA</a:t>
            </a:r>
            <a:r>
              <a:rPr lang="zh-CN" altLang="en-US" sz="1600" dirty="0">
                <a:solidFill>
                  <a:srgbClr val="D9D9D9"/>
                </a:solidFill>
              </a:rPr>
              <a:t>课程讲师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en-US" altLang="zh-CN" sz="1600" dirty="0">
                <a:solidFill>
                  <a:srgbClr val="D9D9D9"/>
                </a:solidFill>
              </a:rPr>
              <a:t>CFA </a:t>
            </a:r>
            <a:r>
              <a:rPr lang="zh-CN" altLang="en-US" sz="1600" dirty="0">
                <a:solidFill>
                  <a:srgbClr val="D9D9D9"/>
                </a:solidFill>
              </a:rPr>
              <a:t>特许金融分析师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哈佛大学 博士</a:t>
            </a:r>
            <a:endParaRPr lang="en-GB" sz="1600" dirty="0">
              <a:solidFill>
                <a:srgbClr val="D9D9D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82A0BA-A065-4944-B3F9-33AE166F0912}"/>
              </a:ext>
            </a:extLst>
          </p:cNvPr>
          <p:cNvSpPr txBox="1"/>
          <p:nvPr/>
        </p:nvSpPr>
        <p:spPr>
          <a:xfrm>
            <a:off x="8260307" y="3606823"/>
            <a:ext cx="33438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FFF5D9"/>
                </a:solidFill>
              </a:rPr>
              <a:t>Jiwat</a:t>
            </a:r>
            <a:r>
              <a:rPr lang="en-US" altLang="zh-CN" sz="2400" b="1" dirty="0">
                <a:solidFill>
                  <a:srgbClr val="FFF5D9"/>
                </a:solidFill>
              </a:rPr>
              <a:t> Ram </a:t>
            </a:r>
            <a:r>
              <a:rPr lang="zh-CN" altLang="en-US" sz="2400" b="1" dirty="0">
                <a:solidFill>
                  <a:srgbClr val="FFF5D9"/>
                </a:solidFill>
              </a:rPr>
              <a:t>教授</a:t>
            </a:r>
            <a:endParaRPr lang="en-GB" b="1" dirty="0">
              <a:solidFill>
                <a:srgbClr val="FFF5D9"/>
              </a:solidFill>
            </a:endParaRPr>
          </a:p>
          <a:p>
            <a:pPr algn="ctr"/>
            <a:endParaRPr lang="en-GB" altLang="zh-CN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拉罗谢尔商学院 教授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项目管理、企业运营、社交媒体、</a:t>
            </a:r>
            <a:endParaRPr lang="en-GB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供应链管理、大数据领域知名学者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在中国大陆、香港地区、以及</a:t>
            </a:r>
            <a:endParaRPr lang="en-GB" altLang="zh-CN" sz="1600" dirty="0">
              <a:solidFill>
                <a:srgbClr val="D9D9D9"/>
              </a:solidFill>
            </a:endParaRPr>
          </a:p>
          <a:p>
            <a:pPr algn="ctr"/>
            <a:r>
              <a:rPr lang="zh-CN" altLang="en-US" sz="1600" dirty="0">
                <a:solidFill>
                  <a:srgbClr val="D9D9D9"/>
                </a:solidFill>
              </a:rPr>
              <a:t>澳大利亚的国际工作经验</a:t>
            </a:r>
            <a:endParaRPr lang="en-GB" altLang="zh-CN" sz="1600" dirty="0">
              <a:solidFill>
                <a:srgbClr val="D9D9D9"/>
              </a:solidFill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xmlns="" id="{08C6355E-1078-48F9-A3C7-1FA046952D9E}"/>
              </a:ext>
            </a:extLst>
          </p:cNvPr>
          <p:cNvSpPr/>
          <p:nvPr/>
        </p:nvSpPr>
        <p:spPr>
          <a:xfrm>
            <a:off x="651803" y="1592152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xmlns="" id="{A57C124D-C9AF-451D-83E1-A22C19DC7F4B}"/>
              </a:ext>
            </a:extLst>
          </p:cNvPr>
          <p:cNvSpPr/>
          <p:nvPr/>
        </p:nvSpPr>
        <p:spPr>
          <a:xfrm>
            <a:off x="4480821" y="1592153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xmlns="" id="{337FA96A-B0DC-4348-852B-3B300EF3EEB0}"/>
              </a:ext>
            </a:extLst>
          </p:cNvPr>
          <p:cNvSpPr/>
          <p:nvPr/>
        </p:nvSpPr>
        <p:spPr>
          <a:xfrm>
            <a:off x="8317552" y="1592154"/>
            <a:ext cx="3222646" cy="4634051"/>
          </a:xfrm>
          <a:prstGeom prst="round2SameRect">
            <a:avLst/>
          </a:prstGeom>
          <a:noFill/>
          <a:ln w="28575">
            <a:solidFill>
              <a:srgbClr val="FFF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92619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1855268" y="2690336"/>
            <a:ext cx="6747202" cy="147732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0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  <a:endParaRPr lang="en-US" sz="48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2050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xmlns="" id="{9C241869-7C32-4836-BF83-9EF9D0F36D21}"/>
              </a:ext>
            </a:extLst>
          </p:cNvPr>
          <p:cNvSpPr/>
          <p:nvPr/>
        </p:nvSpPr>
        <p:spPr>
          <a:xfrm>
            <a:off x="838200" y="1718474"/>
            <a:ext cx="105156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3200" b="1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altLang="zh-CN" sz="3200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战略合作伙伴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Strategic Collaboration Partner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核心算法供应伙伴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Core Algorithm Provider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云计算平台供应伙伴 </a:t>
            </a:r>
            <a:r>
              <a:rPr lang="en-US" altLang="zh-CN" sz="2400" b="1" dirty="0" err="1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SolveEngine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Provider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远程技术顾问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Distant Technical Advisory </a:t>
            </a:r>
            <a:endParaRPr lang="en-GB" altLang="zh-CN" sz="2400" b="1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lvl="1"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2000" dirty="0" err="1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Satalia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是一家应用人工智能咨询公司，总部设在英国伦敦，在世界范围开展业务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拥有</a:t>
            </a:r>
            <a:r>
              <a:rPr lang="en-GB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100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多名技术雇员，其中约</a:t>
            </a:r>
            <a:r>
              <a:rPr lang="en-GB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20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%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拥有博士及以上学位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大客户包括：英国广播公司，英国电信，特易购，普华永道，</a:t>
            </a:r>
            <a:r>
              <a:rPr lang="en-US" altLang="zh-CN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DHL</a:t>
            </a: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等等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3A53C3F-4C02-4689-9962-DBDE1BE062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76776" y="2115995"/>
            <a:ext cx="2316840" cy="4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5920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7DB8DCE-846B-4C28-8B16-72DE88EBE155}"/>
              </a:ext>
            </a:extLst>
          </p:cNvPr>
          <p:cNvSpPr txBox="1">
            <a:spLocks/>
          </p:cNvSpPr>
          <p:nvPr/>
        </p:nvSpPr>
        <p:spPr>
          <a:xfrm>
            <a:off x="838200" y="260350"/>
            <a:ext cx="10515600" cy="11779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  <a:t>Partner</a:t>
            </a:r>
            <a:br>
              <a:rPr lang="en-US" altLang="zh-CN" sz="32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2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合作伙伴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A5994C-082A-403C-B1DC-214C7F1EA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239" t="34189" r="9027" b="26169"/>
          <a:stretch/>
        </p:blipFill>
        <p:spPr>
          <a:xfrm>
            <a:off x="965200" y="1915129"/>
            <a:ext cx="3879542" cy="962538"/>
          </a:xfrm>
          <a:prstGeom prst="rect">
            <a:avLst/>
          </a:prstGeom>
        </p:spPr>
      </p:pic>
      <p:sp>
        <p:nvSpPr>
          <p:cNvPr id="7" name="矩形 9">
            <a:extLst>
              <a:ext uri="{FF2B5EF4-FFF2-40B4-BE49-F238E27FC236}">
                <a16:creationId xmlns:a16="http://schemas.microsoft.com/office/drawing/2014/main" xmlns="" id="{C970F4F4-8E9E-4B46-90F5-4FBAD176A126}"/>
              </a:ext>
            </a:extLst>
          </p:cNvPr>
          <p:cNvSpPr/>
          <p:nvPr/>
        </p:nvSpPr>
        <p:spPr>
          <a:xfrm>
            <a:off x="711200" y="2055837"/>
            <a:ext cx="10515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altLang="zh-CN" sz="3200" b="1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					</a:t>
            </a:r>
            <a:r>
              <a:rPr lang="zh-CN" altLang="en-US" sz="32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启发式算法实验室</a:t>
            </a:r>
            <a:endParaRPr lang="en-GB" altLang="zh-CN" sz="3200" b="1" dirty="0"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3200" b="1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zh-CN" sz="2400" dirty="0">
              <a:solidFill>
                <a:srgbClr val="FFF5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合作伙伴 </a:t>
            </a:r>
            <a:r>
              <a:rPr lang="en-US" altLang="zh-CN" sz="2400" b="1" dirty="0">
                <a:solidFill>
                  <a:srgbClr val="FFF5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Collaboration Partner </a:t>
            </a:r>
          </a:p>
          <a:p>
            <a:pPr lvl="1"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GB" altLang="zh-CN" sz="24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合作主要集中在启发式算法的应用和推广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其他合作包括软件工程（开发、测试、维护等）方面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marL="800100" lvl="1" indent="-342900">
              <a:buFont typeface="Wingdings" panose="05000000000000000000" pitchFamily="2" charset="2"/>
              <a:buChar char="v"/>
              <a:defRPr sz="1197" b="0" i="0" u="none" strike="noStrike" kern="1200" baseline="0">
                <a:solidFill>
                  <a:prstClr val="white">
                    <a:lumMod val="7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>
                <a:solidFill>
                  <a:srgbClr val="D9D9D9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产品研发方面的合作</a:t>
            </a:r>
            <a:endParaRPr lang="en-GB" altLang="zh-CN" sz="2000" dirty="0">
              <a:solidFill>
                <a:srgbClr val="D9D9D9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671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4580751" y="2613392"/>
            <a:ext cx="3030497" cy="163121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4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Thanks !</a:t>
            </a:r>
          </a:p>
          <a:p>
            <a:r>
              <a:rPr lang="zh-CN" altLang="en-US" sz="54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谢谢您 ！</a:t>
            </a:r>
            <a:endParaRPr lang="en-US" sz="5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385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xmlns="" id="{DB0B2359-8A65-40F4-9A76-4A95030261DE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流程图: 手动输入 10">
            <a:extLst>
              <a:ext uri="{FF2B5EF4-FFF2-40B4-BE49-F238E27FC236}">
                <a16:creationId xmlns:a16="http://schemas.microsoft.com/office/drawing/2014/main" xmlns="" id="{85DF672D-527D-46DA-B866-156A9A695447}"/>
              </a:ext>
            </a:extLst>
          </p:cNvPr>
          <p:cNvSpPr/>
          <p:nvPr/>
        </p:nvSpPr>
        <p:spPr>
          <a:xfrm rot="-5400000">
            <a:off x="9163684" y="-1066178"/>
            <a:ext cx="1062990" cy="5379085"/>
          </a:xfrm>
          <a:prstGeom prst="flowChartManualInput">
            <a:avLst/>
          </a:prstGeom>
          <a:solidFill>
            <a:srgbClr val="F2F2F2">
              <a:alpha val="29803"/>
            </a:srgbClr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xmlns="" id="{1D822788-0637-4BFC-BE55-D90CA4614BA5}"/>
              </a:ext>
            </a:extLst>
          </p:cNvPr>
          <p:cNvSpPr/>
          <p:nvPr/>
        </p:nvSpPr>
        <p:spPr>
          <a:xfrm flipH="1">
            <a:off x="7968019" y="1233239"/>
            <a:ext cx="3800600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目录 </a:t>
            </a:r>
            <a:r>
              <a:rPr lang="en-US" altLang="zh-CN" sz="40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/ </a:t>
            </a:r>
            <a:r>
              <a:rPr lang="en-US" altLang="zh-CN" sz="3200" b="1" dirty="0">
                <a:solidFill>
                  <a:srgbClr val="EAD085"/>
                </a:solidFill>
                <a:latin typeface="黑体" panose="02010609060101010101" pitchFamily="49" charset="-122"/>
                <a:ea typeface="黑体" panose="02010609060101010101" pitchFamily="49" charset="-122"/>
                <a:sym typeface="方正兰亭黑_GBK" pitchFamily="2" charset="-122"/>
              </a:rPr>
              <a:t>CONTENTS</a:t>
            </a:r>
            <a:endParaRPr lang="en-US" altLang="zh-CN" b="1" dirty="0">
              <a:solidFill>
                <a:srgbClr val="EAD085"/>
              </a:solidFill>
              <a:latin typeface="黑体" panose="02010609060101010101" pitchFamily="49" charset="-122"/>
              <a:ea typeface="黑体" panose="02010609060101010101" pitchFamily="49" charset="-122"/>
              <a:sym typeface="方正兰亭黑_GBK" pitchFamily="2" charset="-122"/>
            </a:endParaRP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xmlns="" id="{9EB1E48E-D20C-4499-9A9F-B08A7BABF070}"/>
              </a:ext>
            </a:extLst>
          </p:cNvPr>
          <p:cNvSpPr txBox="1"/>
          <p:nvPr/>
        </p:nvSpPr>
        <p:spPr>
          <a:xfrm>
            <a:off x="2128792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经济概述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26" name="文本框 11">
            <a:extLst>
              <a:ext uri="{FF2B5EF4-FFF2-40B4-BE49-F238E27FC236}">
                <a16:creationId xmlns:a16="http://schemas.microsoft.com/office/drawing/2014/main" xmlns="" id="{AC08FBD5-4712-49BF-AB17-5C1D13708796}"/>
              </a:ext>
            </a:extLst>
          </p:cNvPr>
          <p:cNvSpPr txBox="1"/>
          <p:nvPr/>
        </p:nvSpPr>
        <p:spPr>
          <a:xfrm>
            <a:off x="3819803" y="4191135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优化设计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28" name="文本框 13">
            <a:extLst>
              <a:ext uri="{FF2B5EF4-FFF2-40B4-BE49-F238E27FC236}">
                <a16:creationId xmlns:a16="http://schemas.microsoft.com/office/drawing/2014/main" xmlns="" id="{7EE8AC7F-1FDA-438E-BA42-8B4A975D4361}"/>
              </a:ext>
            </a:extLst>
          </p:cNvPr>
          <p:cNvSpPr txBox="1"/>
          <p:nvPr/>
        </p:nvSpPr>
        <p:spPr>
          <a:xfrm>
            <a:off x="5535860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30" name="文本框 15">
            <a:extLst>
              <a:ext uri="{FF2B5EF4-FFF2-40B4-BE49-F238E27FC236}">
                <a16:creationId xmlns:a16="http://schemas.microsoft.com/office/drawing/2014/main" xmlns="" id="{B6AE0670-31B0-4935-9CEF-76FE2F1C56EB}"/>
              </a:ext>
            </a:extLst>
          </p:cNvPr>
          <p:cNvSpPr txBox="1"/>
          <p:nvPr/>
        </p:nvSpPr>
        <p:spPr>
          <a:xfrm>
            <a:off x="7172816" y="4186566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effectLst/>
                <a:latin typeface="本墨绪圆" panose="02000000000000000000" pitchFamily="2" charset="-122"/>
                <a:ea typeface="本墨绪圆" panose="02000000000000000000" pitchFamily="2" charset="-122"/>
              </a:rPr>
              <a:t>合作案例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  <p:sp>
        <p:nvSpPr>
          <p:cNvPr id="34" name="矩形 109">
            <a:extLst>
              <a:ext uri="{FF2B5EF4-FFF2-40B4-BE49-F238E27FC236}">
                <a16:creationId xmlns:a16="http://schemas.microsoft.com/office/drawing/2014/main" xmlns="" id="{70CE6675-1586-4A98-A829-BC56302BED8A}"/>
              </a:ext>
            </a:extLst>
          </p:cNvPr>
          <p:cNvSpPr/>
          <p:nvPr/>
        </p:nvSpPr>
        <p:spPr>
          <a:xfrm>
            <a:off x="1482188" y="3507386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椭圆 156">
            <a:extLst>
              <a:ext uri="{FF2B5EF4-FFF2-40B4-BE49-F238E27FC236}">
                <a16:creationId xmlns:a16="http://schemas.microsoft.com/office/drawing/2014/main" xmlns="" id="{98E07219-A900-4151-8F06-75451075762D}"/>
              </a:ext>
            </a:extLst>
          </p:cNvPr>
          <p:cNvSpPr/>
          <p:nvPr/>
        </p:nvSpPr>
        <p:spPr>
          <a:xfrm>
            <a:off x="2441037" y="3169846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矩形 109">
            <a:extLst>
              <a:ext uri="{FF2B5EF4-FFF2-40B4-BE49-F238E27FC236}">
                <a16:creationId xmlns:a16="http://schemas.microsoft.com/office/drawing/2014/main" xmlns="" id="{5E86BA01-E18F-4882-A167-7620E6708F93}"/>
              </a:ext>
            </a:extLst>
          </p:cNvPr>
          <p:cNvSpPr/>
          <p:nvPr/>
        </p:nvSpPr>
        <p:spPr>
          <a:xfrm>
            <a:off x="3161835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椭圆 156">
            <a:extLst>
              <a:ext uri="{FF2B5EF4-FFF2-40B4-BE49-F238E27FC236}">
                <a16:creationId xmlns:a16="http://schemas.microsoft.com/office/drawing/2014/main" xmlns="" id="{665F25D0-7BF1-4E70-A6CF-D72191D9DA21}"/>
              </a:ext>
            </a:extLst>
          </p:cNvPr>
          <p:cNvSpPr/>
          <p:nvPr/>
        </p:nvSpPr>
        <p:spPr>
          <a:xfrm>
            <a:off x="4120684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矩形 109">
            <a:extLst>
              <a:ext uri="{FF2B5EF4-FFF2-40B4-BE49-F238E27FC236}">
                <a16:creationId xmlns:a16="http://schemas.microsoft.com/office/drawing/2014/main" xmlns="" id="{9CA88226-62A4-42E9-9D46-B8735834D940}"/>
              </a:ext>
            </a:extLst>
          </p:cNvPr>
          <p:cNvSpPr/>
          <p:nvPr/>
        </p:nvSpPr>
        <p:spPr>
          <a:xfrm>
            <a:off x="4841482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椭圆 156">
            <a:extLst>
              <a:ext uri="{FF2B5EF4-FFF2-40B4-BE49-F238E27FC236}">
                <a16:creationId xmlns:a16="http://schemas.microsoft.com/office/drawing/2014/main" xmlns="" id="{1F5C25F7-0F2E-4467-9240-3FCBC706345F}"/>
              </a:ext>
            </a:extLst>
          </p:cNvPr>
          <p:cNvSpPr/>
          <p:nvPr/>
        </p:nvSpPr>
        <p:spPr>
          <a:xfrm>
            <a:off x="5800331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矩形 109">
            <a:extLst>
              <a:ext uri="{FF2B5EF4-FFF2-40B4-BE49-F238E27FC236}">
                <a16:creationId xmlns:a16="http://schemas.microsoft.com/office/drawing/2014/main" xmlns="" id="{7C1F8E83-028B-4DE2-89FD-BCD359C0E1C9}"/>
              </a:ext>
            </a:extLst>
          </p:cNvPr>
          <p:cNvSpPr/>
          <p:nvPr/>
        </p:nvSpPr>
        <p:spPr>
          <a:xfrm>
            <a:off x="6526212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椭圆 156">
            <a:extLst>
              <a:ext uri="{FF2B5EF4-FFF2-40B4-BE49-F238E27FC236}">
                <a16:creationId xmlns:a16="http://schemas.microsoft.com/office/drawing/2014/main" xmlns="" id="{F0A80A58-573C-45E3-825F-48CCC1DED4DE}"/>
              </a:ext>
            </a:extLst>
          </p:cNvPr>
          <p:cNvSpPr/>
          <p:nvPr/>
        </p:nvSpPr>
        <p:spPr>
          <a:xfrm>
            <a:off x="7485061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矩形 109">
            <a:extLst>
              <a:ext uri="{FF2B5EF4-FFF2-40B4-BE49-F238E27FC236}">
                <a16:creationId xmlns:a16="http://schemas.microsoft.com/office/drawing/2014/main" xmlns="" id="{6C0ECA49-BB5D-4602-9DA7-9981DACD0FA2}"/>
              </a:ext>
            </a:extLst>
          </p:cNvPr>
          <p:cNvSpPr/>
          <p:nvPr/>
        </p:nvSpPr>
        <p:spPr>
          <a:xfrm>
            <a:off x="8206429" y="3508984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椭圆 156">
            <a:extLst>
              <a:ext uri="{FF2B5EF4-FFF2-40B4-BE49-F238E27FC236}">
                <a16:creationId xmlns:a16="http://schemas.microsoft.com/office/drawing/2014/main" xmlns="" id="{B757F8A1-A4D9-4FD1-8C50-5F1DB6E63AF6}"/>
              </a:ext>
            </a:extLst>
          </p:cNvPr>
          <p:cNvSpPr/>
          <p:nvPr/>
        </p:nvSpPr>
        <p:spPr>
          <a:xfrm>
            <a:off x="9165278" y="3171444"/>
            <a:ext cx="720798" cy="720798"/>
          </a:xfrm>
          <a:prstGeom prst="ellipse">
            <a:avLst/>
          </a:prstGeom>
          <a:solidFill>
            <a:schemeClr val="bg1">
              <a:alpha val="30000"/>
            </a:schemeClr>
          </a:solidFill>
          <a:ln w="1270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4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矩形 109">
            <a:extLst>
              <a:ext uri="{FF2B5EF4-FFF2-40B4-BE49-F238E27FC236}">
                <a16:creationId xmlns:a16="http://schemas.microsoft.com/office/drawing/2014/main" xmlns="" id="{4F25E038-2B0A-42E1-9C40-F5FE6603184B}"/>
              </a:ext>
            </a:extLst>
          </p:cNvPr>
          <p:cNvSpPr/>
          <p:nvPr/>
        </p:nvSpPr>
        <p:spPr>
          <a:xfrm>
            <a:off x="9886076" y="3501962"/>
            <a:ext cx="958850" cy="4571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sym typeface="Calibri" panose="020F0502020204030204" charset="0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zh-CN" altLang="zh-CN" sz="1800" b="1" dirty="0">
              <a:solidFill>
                <a:srgbClr val="FFFFFF"/>
              </a:solidFill>
              <a:latin typeface="本墨绪圆" panose="02000000000000000000" pitchFamily="2" charset="-122"/>
              <a:ea typeface="本墨绪圆" panose="02000000000000000000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75B53E3-67D4-4843-A319-7934637C0485}"/>
              </a:ext>
            </a:extLst>
          </p:cNvPr>
          <p:cNvSpPr txBox="1"/>
          <p:nvPr/>
        </p:nvSpPr>
        <p:spPr>
          <a:xfrm>
            <a:off x="2547891" y="3295835"/>
            <a:ext cx="51490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1F4FDE4-8924-44C1-B293-9258EEA6BAE1}"/>
              </a:ext>
            </a:extLst>
          </p:cNvPr>
          <p:cNvSpPr txBox="1"/>
          <p:nvPr/>
        </p:nvSpPr>
        <p:spPr>
          <a:xfrm>
            <a:off x="4201171" y="3296621"/>
            <a:ext cx="5951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8E2D17A-63C4-4A97-A5AB-6E0300AF4AF2}"/>
              </a:ext>
            </a:extLst>
          </p:cNvPr>
          <p:cNvSpPr txBox="1"/>
          <p:nvPr/>
        </p:nvSpPr>
        <p:spPr>
          <a:xfrm>
            <a:off x="5895879" y="3309760"/>
            <a:ext cx="607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8D497E45-B3EC-4B0A-B129-C1687A24A6F1}"/>
              </a:ext>
            </a:extLst>
          </p:cNvPr>
          <p:cNvSpPr txBox="1"/>
          <p:nvPr/>
        </p:nvSpPr>
        <p:spPr>
          <a:xfrm>
            <a:off x="7577871" y="3327279"/>
            <a:ext cx="607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2BF76E6-997D-42C1-902E-B5EEBEB966BF}"/>
              </a:ext>
            </a:extLst>
          </p:cNvPr>
          <p:cNvSpPr txBox="1"/>
          <p:nvPr/>
        </p:nvSpPr>
        <p:spPr>
          <a:xfrm>
            <a:off x="9237450" y="3309760"/>
            <a:ext cx="6000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05</a:t>
            </a:r>
          </a:p>
        </p:txBody>
      </p:sp>
      <p:sp>
        <p:nvSpPr>
          <p:cNvPr id="51" name="文本框 15">
            <a:extLst>
              <a:ext uri="{FF2B5EF4-FFF2-40B4-BE49-F238E27FC236}">
                <a16:creationId xmlns:a16="http://schemas.microsoft.com/office/drawing/2014/main" xmlns="" id="{FD440E70-51F4-4095-9877-1753C433136A}"/>
              </a:ext>
            </a:extLst>
          </p:cNvPr>
          <p:cNvSpPr txBox="1"/>
          <p:nvPr/>
        </p:nvSpPr>
        <p:spPr>
          <a:xfrm>
            <a:off x="8824440" y="4197137"/>
            <a:ext cx="1345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+mn-ea"/>
              </a:rPr>
              <a:t>团队介绍</a:t>
            </a:r>
            <a:endParaRPr lang="zh-CN" altLang="en-US" sz="2200" b="1" dirty="0">
              <a:solidFill>
                <a:srgbClr val="EAD085"/>
              </a:solidFill>
              <a:effectLst/>
              <a:latin typeface="本墨绪圆" panose="02000000000000000000" pitchFamily="2" charset="-122"/>
              <a:ea typeface="本墨绪圆" panose="02000000000000000000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0077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1792515" y="2782669"/>
            <a:ext cx="6747202" cy="1292662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36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</a:rPr>
              <a:t>For More Information …</a:t>
            </a:r>
          </a:p>
          <a:p>
            <a:r>
              <a:rPr lang="zh-CN" altLang="en-US" sz="40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</a:rPr>
              <a:t>如您需要了解更多信息 </a:t>
            </a:r>
            <a:r>
              <a:rPr lang="en-GB" altLang="zh-CN" sz="40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</a:rPr>
              <a:t>…</a:t>
            </a:r>
            <a:endParaRPr lang="en-US" sz="4000" b="1" dirty="0">
              <a:ln w="9525">
                <a:noFill/>
                <a:prstDash val="solid"/>
              </a:ln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6680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A2286DB-DEBD-4D59-981F-33C0D90C6E9B}"/>
              </a:ext>
            </a:extLst>
          </p:cNvPr>
          <p:cNvSpPr/>
          <p:nvPr/>
        </p:nvSpPr>
        <p:spPr>
          <a:xfrm>
            <a:off x="2303503" y="1582340"/>
            <a:ext cx="6747202" cy="4124206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zh-CN" altLang="en-US" sz="3200" b="1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联系方式：</a:t>
            </a:r>
            <a:endParaRPr lang="en-GB" altLang="zh-CN" sz="3200" b="1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GB" altLang="zh-CN" sz="3200" dirty="0">
              <a:ln w="9525">
                <a:noFill/>
                <a:prstDash val="solid"/>
              </a:ln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Mobile 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手机：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+86 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170 0118 8889 </a:t>
            </a: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Email :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en-US" altLang="zh-CN" sz="2800" dirty="0" smtClean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contact@artifactor.com.cn</a:t>
            </a:r>
            <a:endParaRPr lang="en-US" altLang="zh-CN" sz="2800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  <a:ea typeface="本墨绪圆" panose="02000000000000000000" pitchFamily="2" charset="-122"/>
            </a:endParaRPr>
          </a:p>
          <a:p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微信公众号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: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 </a:t>
            </a:r>
            <a:r>
              <a:rPr lang="en-US" altLang="zh-CN" sz="2800" dirty="0" err="1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ArtifactorTech</a:t>
            </a:r>
            <a:endParaRPr lang="en-US" altLang="zh-CN" sz="2800" dirty="0">
              <a:ln w="9525">
                <a:noFill/>
                <a:prstDash val="solid"/>
              </a:ln>
              <a:solidFill>
                <a:srgbClr val="EAD085"/>
              </a:solidFill>
              <a:latin typeface="Elephant" panose="02020904090505020303" pitchFamily="18" charset="0"/>
              <a:ea typeface="本墨绪圆" panose="02000000000000000000" pitchFamily="2" charset="-122"/>
            </a:endParaRPr>
          </a:p>
          <a:p>
            <a:r>
              <a:rPr lang="zh-CN" altLang="en-US" sz="2800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官方网址：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www.artifactor</a:t>
            </a:r>
            <a:r>
              <a:rPr lang="en-GB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.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Elephant" panose="02020904090505020303" pitchFamily="18" charset="0"/>
                <a:ea typeface="本墨绪圆" panose="02000000000000000000" pitchFamily="2" charset="-122"/>
              </a:rPr>
              <a:t>tech </a:t>
            </a:r>
          </a:p>
          <a:p>
            <a:endParaRPr lang="en-US" sz="2800" spc="150" dirty="0">
              <a:ln w="9525">
                <a:noFill/>
                <a:prstDash val="solid"/>
              </a:ln>
              <a:solidFill>
                <a:srgbClr val="05E1E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800" spc="15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广东省 深圳市 龙华区 东环一路</a:t>
            </a:r>
            <a:endParaRPr lang="en-GB" altLang="zh-CN" sz="2800" spc="150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1980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科技文化产业园 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2</a:t>
            </a:r>
            <a:r>
              <a:rPr lang="zh-CN" altLang="en-US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号楼 </a:t>
            </a:r>
            <a:r>
              <a:rPr lang="en-US" altLang="zh-CN" sz="2800" dirty="0">
                <a:ln w="9525">
                  <a:noFill/>
                  <a:prstDash val="solid"/>
                </a:ln>
                <a:solidFill>
                  <a:srgbClr val="EAD085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303A</a:t>
            </a:r>
            <a:endParaRPr lang="en-US" sz="2800" dirty="0">
              <a:ln w="9525">
                <a:noFill/>
                <a:prstDash val="solid"/>
              </a:ln>
              <a:solidFill>
                <a:srgbClr val="EAD085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9198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911D568-5C7B-4F99-88D8-90975BA05C81}"/>
              </a:ext>
            </a:extLst>
          </p:cNvPr>
          <p:cNvSpPr/>
          <p:nvPr/>
        </p:nvSpPr>
        <p:spPr>
          <a:xfrm>
            <a:off x="1016267" y="3208894"/>
            <a:ext cx="460254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8000" b="1" cap="none" spc="60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本墨绪圆" panose="02000000000000000000" pitchFamily="2" charset="-122"/>
                <a:ea typeface="本墨绪圆" panose="02000000000000000000" pitchFamily="2" charset="-122"/>
              </a:rPr>
              <a:t>智因科技</a:t>
            </a:r>
            <a:endParaRPr lang="en-GB" altLang="zh-CN" sz="8000" b="1" cap="none" spc="60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E986459-7E85-49E0-8817-B8690D7B9E3D}"/>
              </a:ext>
            </a:extLst>
          </p:cNvPr>
          <p:cNvSpPr/>
          <p:nvPr/>
        </p:nvSpPr>
        <p:spPr>
          <a:xfrm>
            <a:off x="6929291" y="2321004"/>
            <a:ext cx="442941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1" cap="none" spc="0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AI × Decision Science</a:t>
            </a:r>
            <a:endParaRPr lang="en-GB" altLang="zh-CN" sz="3000" b="1" cap="none" spc="0" dirty="0">
              <a:ln w="28575">
                <a:noFill/>
                <a:prstDash val="solid"/>
              </a:ln>
              <a:solidFill>
                <a:srgbClr val="EAD08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  <a:p>
            <a:pPr algn="ctr"/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人工智能 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×</a:t>
            </a:r>
            <a:r>
              <a:rPr lang="en-US" altLang="zh-CN" sz="3600" b="1" cap="none" spc="0" dirty="0">
                <a:ln w="28575">
                  <a:noFill/>
                  <a:prstDash val="solid"/>
                </a:ln>
                <a:solidFill>
                  <a:srgbClr val="05E1E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zh-CN" altLang="en-US" sz="36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决策科学</a:t>
            </a:r>
            <a:endParaRPr lang="en-GB" altLang="zh-CN" sz="36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BE3059C-41C1-4672-83A8-406160B37524}"/>
              </a:ext>
            </a:extLst>
          </p:cNvPr>
          <p:cNvSpPr txBox="1"/>
          <p:nvPr/>
        </p:nvSpPr>
        <p:spPr>
          <a:xfrm>
            <a:off x="0" y="6496050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altLang="zh-CN" sz="1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Copyright Reserved 2019        </a:t>
            </a:r>
            <a:r>
              <a:rPr lang="en-US" altLang="zh-CN" sz="1200" dirty="0" err="1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Artifactor</a:t>
            </a:r>
            <a:r>
              <a:rPr lang="en-US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 Technology </a:t>
            </a:r>
            <a:r>
              <a:rPr lang="en-GB" altLang="zh-CN" sz="1200" dirty="0">
                <a:solidFill>
                  <a:srgbClr val="EAD085"/>
                </a:solidFill>
                <a:latin typeface="Elephant" panose="02020904090505020303" pitchFamily="18" charset="0"/>
                <a:cs typeface="Times New Roman" panose="02020603050405020304" pitchFamily="18" charset="0"/>
              </a:rPr>
              <a:t>(Shenzhen) Co. Ltd.        </a:t>
            </a:r>
            <a:r>
              <a:rPr lang="zh-CN" alt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智因科技（深圳）有限公司</a:t>
            </a:r>
            <a:endParaRPr lang="en-GB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388F06D-129B-451F-A3B9-0117E78B2CF0}"/>
              </a:ext>
            </a:extLst>
          </p:cNvPr>
          <p:cNvSpPr/>
          <p:nvPr/>
        </p:nvSpPr>
        <p:spPr>
          <a:xfrm>
            <a:off x="6096000" y="358332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Customized Full - Stack Solutions</a:t>
            </a:r>
          </a:p>
          <a:p>
            <a:pPr algn="ctr"/>
            <a:r>
              <a:rPr lang="zh-CN" altLang="en-US" sz="2700" b="1" cap="none" spc="0" dirty="0">
                <a:ln w="2857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定制化 全方位 企业解决方案</a:t>
            </a:r>
            <a:endParaRPr lang="en-GB" altLang="zh-CN" sz="2700" b="1" cap="none" spc="0" dirty="0">
              <a:ln w="28575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Elephant" panose="0202090409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CA38E6-3644-4FB3-9931-864630757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68" t="57124" r="15398" b="25621"/>
          <a:stretch/>
        </p:blipFill>
        <p:spPr>
          <a:xfrm>
            <a:off x="1016267" y="2173222"/>
            <a:ext cx="4590289" cy="1183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2700" y="4533900"/>
            <a:ext cx="39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E9AB"/>
                </a:solidFill>
              </a:rPr>
              <a:t>中国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·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深圳 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| 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英国</a:t>
            </a:r>
            <a:r>
              <a:rPr lang="en-US" altLang="zh-CN" sz="2400" b="1" dirty="0" smtClean="0">
                <a:solidFill>
                  <a:srgbClr val="FFE9AB"/>
                </a:solidFill>
              </a:rPr>
              <a:t>·</a:t>
            </a:r>
            <a:r>
              <a:rPr lang="zh-CN" altLang="en-US" sz="2400" b="1" dirty="0" smtClean="0">
                <a:solidFill>
                  <a:srgbClr val="FFE9AB"/>
                </a:solidFill>
              </a:rPr>
              <a:t>伦敦</a:t>
            </a:r>
            <a:endParaRPr lang="zh-CN" altLang="en-US" sz="2400" b="1" dirty="0">
              <a:solidFill>
                <a:srgbClr val="FFE9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500" y="4978400"/>
            <a:ext cx="398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E9AB"/>
                </a:solidFill>
              </a:rPr>
              <a:t>SHENZHEN| </a:t>
            </a:r>
            <a:r>
              <a:rPr lang="en-US" altLang="zh-CN" sz="2000" b="1" dirty="0" smtClean="0">
                <a:solidFill>
                  <a:srgbClr val="FFE9AB"/>
                </a:solidFill>
              </a:rPr>
              <a:t>LONDON</a:t>
            </a:r>
            <a:endParaRPr lang="zh-CN" altLang="en-US" sz="2000" b="1" dirty="0">
              <a:solidFill>
                <a:srgbClr val="FFE9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654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E0F7923-CA48-458A-83B6-AEEBC698FBA1}"/>
              </a:ext>
            </a:extLst>
          </p:cNvPr>
          <p:cNvSpPr/>
          <p:nvPr/>
        </p:nvSpPr>
        <p:spPr>
          <a:xfrm>
            <a:off x="1729762" y="2628781"/>
            <a:ext cx="6639225" cy="1600438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r>
              <a:rPr lang="en-US" altLang="zh-CN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Economic</a:t>
            </a:r>
            <a:r>
              <a:rPr lang="zh-CN" altLang="en-US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en-US" altLang="zh-CN" sz="4800" b="1" dirty="0">
                <a:ln w="28575">
                  <a:noFill/>
                  <a:prstDash val="solid"/>
                </a:ln>
                <a:solidFill>
                  <a:srgbClr val="EAD0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Elephant" panose="02020904090505020303" pitchFamily="18" charset="0"/>
              </a:rPr>
              <a:t>Summary</a:t>
            </a:r>
            <a:endParaRPr lang="en-US" altLang="zh-CN" sz="4800" b="1" dirty="0">
              <a:ln w="9525">
                <a:noFill/>
                <a:prstDash val="solid"/>
              </a:ln>
              <a:solidFill>
                <a:srgbClr val="EAD08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Elephant" panose="02020904090505020303" pitchFamily="18" charset="0"/>
            </a:endParaRPr>
          </a:p>
          <a:p>
            <a:r>
              <a:rPr lang="zh-CN" altLang="en-US" sz="4800" b="1" dirty="0">
                <a:ln w="9525">
                  <a:noFill/>
                  <a:prstDash val="solid"/>
                </a:ln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经济概述</a:t>
            </a:r>
            <a:endParaRPr lang="en-US" sz="2400" b="1" dirty="0">
              <a:ln w="9525">
                <a:noFill/>
                <a:prstDash val="solid"/>
              </a:ln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06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Companies’</a:t>
            </a:r>
            <a:r>
              <a:rPr lang="zh-CN" altLang="en-US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 </a:t>
            </a:r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Issues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企业现状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0D3B8510-61CF-4A75-BB0C-2D4EC8B4A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2801179982"/>
              </p:ext>
            </p:extLst>
          </p:nvPr>
        </p:nvGraphicFramePr>
        <p:xfrm>
          <a:off x="2313619" y="1171852"/>
          <a:ext cx="7564761" cy="5126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B11964C-B14C-4A00-861A-E596DE7638EB}"/>
              </a:ext>
            </a:extLst>
          </p:cNvPr>
          <p:cNvSpPr txBox="1"/>
          <p:nvPr/>
        </p:nvSpPr>
        <p:spPr>
          <a:xfrm>
            <a:off x="5313041" y="4733972"/>
            <a:ext cx="1654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经济下行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14DDAB3-6581-4D95-94FB-DFFE2916C7B9}"/>
              </a:ext>
            </a:extLst>
          </p:cNvPr>
          <p:cNvSpPr txBox="1"/>
          <p:nvPr/>
        </p:nvSpPr>
        <p:spPr>
          <a:xfrm>
            <a:off x="6140390" y="2879146"/>
            <a:ext cx="20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白炙化竞争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C36ACF-FA7F-495E-A77E-66A6C791075E}"/>
              </a:ext>
            </a:extLst>
          </p:cNvPr>
          <p:cNvSpPr txBox="1"/>
          <p:nvPr/>
        </p:nvSpPr>
        <p:spPr>
          <a:xfrm>
            <a:off x="4071894" y="2879146"/>
            <a:ext cx="206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管理待优化</a:t>
            </a:r>
            <a:endParaRPr lang="en-GB" sz="2800" b="1" dirty="0">
              <a:solidFill>
                <a:schemeClr val="bg1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1254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Industry Analytics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行业分析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5">
            <a:extLst>
              <a:ext uri="{FF2B5EF4-FFF2-40B4-BE49-F238E27FC236}">
                <a16:creationId xmlns:a16="http://schemas.microsoft.com/office/drawing/2014/main" xmlns="" id="{28D4AB1E-B553-4504-8670-80EBB507FCE7}"/>
              </a:ext>
            </a:extLst>
          </p:cNvPr>
          <p:cNvGrpSpPr>
            <a:grpSpLocks/>
          </p:cNvGrpSpPr>
          <p:nvPr/>
        </p:nvGrpSpPr>
        <p:grpSpPr bwMode="auto">
          <a:xfrm>
            <a:off x="937862" y="2754163"/>
            <a:ext cx="1382706" cy="1102949"/>
            <a:chOff x="0" y="0"/>
            <a:chExt cx="1364343" cy="1088572"/>
          </a:xfrm>
        </p:grpSpPr>
        <p:sp>
          <p:nvSpPr>
            <p:cNvPr id="5" name="等腰三角形 36">
              <a:extLst>
                <a:ext uri="{FF2B5EF4-FFF2-40B4-BE49-F238E27FC236}">
                  <a16:creationId xmlns:a16="http://schemas.microsoft.com/office/drawing/2014/main" xmlns="" id="{438A3CC9-14C7-42CA-B21C-D1819373A5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8" name="等腰三角形 37">
              <a:extLst>
                <a:ext uri="{FF2B5EF4-FFF2-40B4-BE49-F238E27FC236}">
                  <a16:creationId xmlns:a16="http://schemas.microsoft.com/office/drawing/2014/main" xmlns="" id="{59E6452B-1C37-45EC-AEF1-E9A2C87FC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01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29" name="组合 5">
            <a:extLst>
              <a:ext uri="{FF2B5EF4-FFF2-40B4-BE49-F238E27FC236}">
                <a16:creationId xmlns:a16="http://schemas.microsoft.com/office/drawing/2014/main" xmlns="" id="{864D0ECA-9B81-42B2-85DE-2150D603E644}"/>
              </a:ext>
            </a:extLst>
          </p:cNvPr>
          <p:cNvGrpSpPr>
            <a:grpSpLocks/>
          </p:cNvGrpSpPr>
          <p:nvPr/>
        </p:nvGrpSpPr>
        <p:grpSpPr bwMode="auto">
          <a:xfrm>
            <a:off x="5404647" y="2754163"/>
            <a:ext cx="1382706" cy="1102949"/>
            <a:chOff x="0" y="0"/>
            <a:chExt cx="1364343" cy="1088572"/>
          </a:xfrm>
        </p:grpSpPr>
        <p:sp>
          <p:nvSpPr>
            <p:cNvPr id="30" name="等腰三角形 36">
              <a:extLst>
                <a:ext uri="{FF2B5EF4-FFF2-40B4-BE49-F238E27FC236}">
                  <a16:creationId xmlns:a16="http://schemas.microsoft.com/office/drawing/2014/main" xmlns="" id="{4E0183D8-21F3-4611-AFB0-99037FB47D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31" name="等腰三角形 37">
              <a:extLst>
                <a:ext uri="{FF2B5EF4-FFF2-40B4-BE49-F238E27FC236}">
                  <a16:creationId xmlns:a16="http://schemas.microsoft.com/office/drawing/2014/main" xmlns="" id="{03435803-AFEA-4AC2-A021-03786AF6E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03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32" name="组合 5">
            <a:extLst>
              <a:ext uri="{FF2B5EF4-FFF2-40B4-BE49-F238E27FC236}">
                <a16:creationId xmlns:a16="http://schemas.microsoft.com/office/drawing/2014/main" xmlns="" id="{1BBD4E73-DD74-4341-9FAE-1A52C790F31C}"/>
              </a:ext>
            </a:extLst>
          </p:cNvPr>
          <p:cNvGrpSpPr>
            <a:grpSpLocks/>
          </p:cNvGrpSpPr>
          <p:nvPr/>
        </p:nvGrpSpPr>
        <p:grpSpPr bwMode="auto">
          <a:xfrm>
            <a:off x="3173740" y="2744144"/>
            <a:ext cx="1382706" cy="1102949"/>
            <a:chOff x="0" y="0"/>
            <a:chExt cx="1364343" cy="1088572"/>
          </a:xfrm>
        </p:grpSpPr>
        <p:sp>
          <p:nvSpPr>
            <p:cNvPr id="33" name="等腰三角形 36">
              <a:extLst>
                <a:ext uri="{FF2B5EF4-FFF2-40B4-BE49-F238E27FC236}">
                  <a16:creationId xmlns:a16="http://schemas.microsoft.com/office/drawing/2014/main" xmlns="" id="{D0084C79-92C2-4D9C-BB2A-A778262B09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34" name="等腰三角形 37">
              <a:extLst>
                <a:ext uri="{FF2B5EF4-FFF2-40B4-BE49-F238E27FC236}">
                  <a16:creationId xmlns:a16="http://schemas.microsoft.com/office/drawing/2014/main" xmlns="" id="{9675BEDA-90A8-43D4-8129-8B0F0DE6C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02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38" name="组合 5">
            <a:extLst>
              <a:ext uri="{FF2B5EF4-FFF2-40B4-BE49-F238E27FC236}">
                <a16:creationId xmlns:a16="http://schemas.microsoft.com/office/drawing/2014/main" xmlns="" id="{5D6B8AF9-B232-438A-8ADE-E00CB4507148}"/>
              </a:ext>
            </a:extLst>
          </p:cNvPr>
          <p:cNvGrpSpPr>
            <a:grpSpLocks/>
          </p:cNvGrpSpPr>
          <p:nvPr/>
        </p:nvGrpSpPr>
        <p:grpSpPr bwMode="auto">
          <a:xfrm>
            <a:off x="9956384" y="2744145"/>
            <a:ext cx="1382706" cy="1102949"/>
            <a:chOff x="0" y="0"/>
            <a:chExt cx="1364343" cy="1088572"/>
          </a:xfrm>
        </p:grpSpPr>
        <p:sp>
          <p:nvSpPr>
            <p:cNvPr id="39" name="等腰三角形 36">
              <a:extLst>
                <a:ext uri="{FF2B5EF4-FFF2-40B4-BE49-F238E27FC236}">
                  <a16:creationId xmlns:a16="http://schemas.microsoft.com/office/drawing/2014/main" xmlns="" id="{87084C5A-4CE9-41A3-B5A7-46424F085A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40" name="等腰三角形 37">
              <a:extLst>
                <a:ext uri="{FF2B5EF4-FFF2-40B4-BE49-F238E27FC236}">
                  <a16:creationId xmlns:a16="http://schemas.microsoft.com/office/drawing/2014/main" xmlns="" id="{C63AA627-2DE0-42BA-88CF-D15DD729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05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grpSp>
        <p:nvGrpSpPr>
          <p:cNvPr id="41" name="组合 5">
            <a:extLst>
              <a:ext uri="{FF2B5EF4-FFF2-40B4-BE49-F238E27FC236}">
                <a16:creationId xmlns:a16="http://schemas.microsoft.com/office/drawing/2014/main" xmlns="" id="{2B4D6857-25CE-4F88-B8E9-582E1FA6031A}"/>
              </a:ext>
            </a:extLst>
          </p:cNvPr>
          <p:cNvGrpSpPr>
            <a:grpSpLocks/>
          </p:cNvGrpSpPr>
          <p:nvPr/>
        </p:nvGrpSpPr>
        <p:grpSpPr bwMode="auto">
          <a:xfrm>
            <a:off x="7672510" y="2710421"/>
            <a:ext cx="1382706" cy="1102949"/>
            <a:chOff x="0" y="0"/>
            <a:chExt cx="1364343" cy="1088572"/>
          </a:xfrm>
        </p:grpSpPr>
        <p:sp>
          <p:nvSpPr>
            <p:cNvPr id="42" name="等腰三角形 36">
              <a:extLst>
                <a:ext uri="{FF2B5EF4-FFF2-40B4-BE49-F238E27FC236}">
                  <a16:creationId xmlns:a16="http://schemas.microsoft.com/office/drawing/2014/main" xmlns="" id="{8792FF30-C5C8-4866-A948-02F4AAC3F9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80430">
              <a:off x="0" y="0"/>
              <a:ext cx="1349828" cy="1088572"/>
            </a:xfrm>
            <a:prstGeom prst="triangle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8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  <p:sp>
          <p:nvSpPr>
            <p:cNvPr id="43" name="等腰三角形 37">
              <a:extLst>
                <a:ext uri="{FF2B5EF4-FFF2-40B4-BE49-F238E27FC236}">
                  <a16:creationId xmlns:a16="http://schemas.microsoft.com/office/drawing/2014/main" xmlns="" id="{64A62EAD-D2CC-4615-ABA9-7C7866CD5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15" y="0"/>
              <a:ext cx="1349828" cy="1088572"/>
            </a:xfrm>
            <a:prstGeom prst="triangle">
              <a:avLst>
                <a:gd name="adj" fmla="val 50000"/>
              </a:avLst>
            </a:prstGeom>
            <a:noFill/>
            <a:ln w="127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cs typeface="Segoe UI" pitchFamily="34" charset="0"/>
                  <a:sym typeface="Segoe UI" pitchFamily="34" charset="0"/>
                </a:rPr>
                <a:t>04</a:t>
              </a:r>
              <a:endParaRPr lang="zh-CN" altLang="en-US" sz="2400" b="1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0BA74F9-4C4C-4C77-8C2B-D15FD6B04628}"/>
              </a:ext>
            </a:extLst>
          </p:cNvPr>
          <p:cNvSpPr txBox="1"/>
          <p:nvPr/>
        </p:nvSpPr>
        <p:spPr>
          <a:xfrm>
            <a:off x="923699" y="438432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模板化的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套路咨询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04D24D-4022-49BB-AAEF-A9D0CCF408DA}"/>
              </a:ext>
            </a:extLst>
          </p:cNvPr>
          <p:cNvSpPr txBox="1"/>
          <p:nvPr/>
        </p:nvSpPr>
        <p:spPr>
          <a:xfrm>
            <a:off x="3144092" y="4372298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不完善的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管理制度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BE0C5447-FA57-4D52-B933-2ADFEB0FD056}"/>
              </a:ext>
            </a:extLst>
          </p:cNvPr>
          <p:cNvSpPr txBox="1"/>
          <p:nvPr/>
        </p:nvSpPr>
        <p:spPr>
          <a:xfrm>
            <a:off x="5403712" y="4384327"/>
            <a:ext cx="156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无有效的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监督机构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D0052DB-AE73-4206-8D55-DB3731199DF8}"/>
              </a:ext>
            </a:extLst>
          </p:cNvPr>
          <p:cNvSpPr txBox="1"/>
          <p:nvPr/>
        </p:nvSpPr>
        <p:spPr>
          <a:xfrm>
            <a:off x="7773940" y="435945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西方理念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水土不服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ABAA7C8-DC73-407F-971D-AD1F91252951}"/>
              </a:ext>
            </a:extLst>
          </p:cNvPr>
          <p:cNvSpPr txBox="1"/>
          <p:nvPr/>
        </p:nvSpPr>
        <p:spPr>
          <a:xfrm>
            <a:off x="9994333" y="4359457"/>
            <a:ext cx="145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信息资源</a:t>
            </a:r>
            <a:endParaRPr lang="en-GB" altLang="zh-CN" sz="24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r>
              <a:rPr lang="zh-CN" altLang="en-US" sz="24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利用率低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307BDE6-277F-4AAC-B002-CA6B6068477A}"/>
              </a:ext>
            </a:extLst>
          </p:cNvPr>
          <p:cNvSpPr txBox="1"/>
          <p:nvPr/>
        </p:nvSpPr>
        <p:spPr>
          <a:xfrm>
            <a:off x="923699" y="1688290"/>
            <a:ext cx="242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传统咨询行业</a:t>
            </a:r>
            <a:endParaRPr lang="en-GB" sz="2800" b="1" dirty="0">
              <a:solidFill>
                <a:schemeClr val="bg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330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Break  Point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突破可能性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02CC91-4C1B-4C1A-A205-0EAA39DF1C9A}"/>
              </a:ext>
            </a:extLst>
          </p:cNvPr>
          <p:cNvSpPr txBox="1"/>
          <p:nvPr/>
        </p:nvSpPr>
        <p:spPr>
          <a:xfrm>
            <a:off x="3482411" y="2266526"/>
            <a:ext cx="154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定制化的全方面的解决方案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endParaRPr lang="en-GB" dirty="0"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grpSp>
        <p:nvGrpSpPr>
          <p:cNvPr id="47" name="组合 45">
            <a:extLst>
              <a:ext uri="{FF2B5EF4-FFF2-40B4-BE49-F238E27FC236}">
                <a16:creationId xmlns:a16="http://schemas.microsoft.com/office/drawing/2014/main" xmlns="" id="{6EC965F9-B5E7-454A-943B-662E5A182F4E}"/>
              </a:ext>
            </a:extLst>
          </p:cNvPr>
          <p:cNvGrpSpPr>
            <a:grpSpLocks/>
          </p:cNvGrpSpPr>
          <p:nvPr/>
        </p:nvGrpSpPr>
        <p:grpSpPr bwMode="auto">
          <a:xfrm>
            <a:off x="4996892" y="3824290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48" name="新月形 46">
              <a:extLst>
                <a:ext uri="{FF2B5EF4-FFF2-40B4-BE49-F238E27FC236}">
                  <a16:creationId xmlns:a16="http://schemas.microsoft.com/office/drawing/2014/main" xmlns="" id="{16F1F26A-7E57-4556-AEF0-8C0628DEFF6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49" name="新月形 47">
              <a:extLst>
                <a:ext uri="{FF2B5EF4-FFF2-40B4-BE49-F238E27FC236}">
                  <a16:creationId xmlns:a16="http://schemas.microsoft.com/office/drawing/2014/main" xmlns="" id="{8E7B2EBE-EB11-427A-8BF4-7D21837BFF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50" name="新月形 48">
              <a:extLst>
                <a:ext uri="{FF2B5EF4-FFF2-40B4-BE49-F238E27FC236}">
                  <a16:creationId xmlns:a16="http://schemas.microsoft.com/office/drawing/2014/main" xmlns="" id="{BEB5F777-4FB1-4634-A0F0-71D2795F88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51" name="新月形 49">
              <a:extLst>
                <a:ext uri="{FF2B5EF4-FFF2-40B4-BE49-F238E27FC236}">
                  <a16:creationId xmlns:a16="http://schemas.microsoft.com/office/drawing/2014/main" xmlns="" id="{9ACB3197-2940-48D6-98E3-922B46D5D2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62" name="组合 45">
            <a:extLst>
              <a:ext uri="{FF2B5EF4-FFF2-40B4-BE49-F238E27FC236}">
                <a16:creationId xmlns:a16="http://schemas.microsoft.com/office/drawing/2014/main" xmlns="" id="{29F00907-F4DE-4303-9452-E73E22477A60}"/>
              </a:ext>
            </a:extLst>
          </p:cNvPr>
          <p:cNvGrpSpPr>
            <a:grpSpLocks/>
          </p:cNvGrpSpPr>
          <p:nvPr/>
        </p:nvGrpSpPr>
        <p:grpSpPr bwMode="auto">
          <a:xfrm>
            <a:off x="8678370" y="3817434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63" name="新月形 46">
              <a:extLst>
                <a:ext uri="{FF2B5EF4-FFF2-40B4-BE49-F238E27FC236}">
                  <a16:creationId xmlns:a16="http://schemas.microsoft.com/office/drawing/2014/main" xmlns="" id="{3242A567-C14A-4DC7-AE10-A3C5156589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4" name="新月形 47">
              <a:extLst>
                <a:ext uri="{FF2B5EF4-FFF2-40B4-BE49-F238E27FC236}">
                  <a16:creationId xmlns:a16="http://schemas.microsoft.com/office/drawing/2014/main" xmlns="" id="{D42A6D51-EB7E-44CB-8154-448634DD7D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5" name="新月形 48">
              <a:extLst>
                <a:ext uri="{FF2B5EF4-FFF2-40B4-BE49-F238E27FC236}">
                  <a16:creationId xmlns:a16="http://schemas.microsoft.com/office/drawing/2014/main" xmlns="" id="{8B0DFECB-F079-45D4-A111-FCBCD13BC2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6" name="新月形 49">
              <a:extLst>
                <a:ext uri="{FF2B5EF4-FFF2-40B4-BE49-F238E27FC236}">
                  <a16:creationId xmlns:a16="http://schemas.microsoft.com/office/drawing/2014/main" xmlns="" id="{270E7274-F893-4885-ABD6-2860C1C7AF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67" name="组合 45">
            <a:extLst>
              <a:ext uri="{FF2B5EF4-FFF2-40B4-BE49-F238E27FC236}">
                <a16:creationId xmlns:a16="http://schemas.microsoft.com/office/drawing/2014/main" xmlns="" id="{BA60DDA3-63BF-4CA5-996F-844BA38E489C}"/>
              </a:ext>
            </a:extLst>
          </p:cNvPr>
          <p:cNvGrpSpPr>
            <a:grpSpLocks/>
          </p:cNvGrpSpPr>
          <p:nvPr/>
        </p:nvGrpSpPr>
        <p:grpSpPr bwMode="auto">
          <a:xfrm>
            <a:off x="1405106" y="3877897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68" name="新月形 46">
              <a:extLst>
                <a:ext uri="{FF2B5EF4-FFF2-40B4-BE49-F238E27FC236}">
                  <a16:creationId xmlns:a16="http://schemas.microsoft.com/office/drawing/2014/main" xmlns="" id="{EFA5E2B1-44ED-422A-BBE4-B677DBFFB8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69" name="新月形 47">
              <a:extLst>
                <a:ext uri="{FF2B5EF4-FFF2-40B4-BE49-F238E27FC236}">
                  <a16:creationId xmlns:a16="http://schemas.microsoft.com/office/drawing/2014/main" xmlns="" id="{7800DC1D-5955-4AAA-8DAE-57998D276E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0" name="新月形 48">
              <a:extLst>
                <a:ext uri="{FF2B5EF4-FFF2-40B4-BE49-F238E27FC236}">
                  <a16:creationId xmlns:a16="http://schemas.microsoft.com/office/drawing/2014/main" xmlns="" id="{9E192786-B607-47FD-A4C2-52F32A0AAB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1" name="新月形 49">
              <a:extLst>
                <a:ext uri="{FF2B5EF4-FFF2-40B4-BE49-F238E27FC236}">
                  <a16:creationId xmlns:a16="http://schemas.microsoft.com/office/drawing/2014/main" xmlns="" id="{3C82F942-864B-49FE-9E6A-C51107D7FB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72" name="组合 45">
            <a:extLst>
              <a:ext uri="{FF2B5EF4-FFF2-40B4-BE49-F238E27FC236}">
                <a16:creationId xmlns:a16="http://schemas.microsoft.com/office/drawing/2014/main" xmlns="" id="{E968425D-7B47-413A-A0EF-E381866AC53F}"/>
              </a:ext>
            </a:extLst>
          </p:cNvPr>
          <p:cNvGrpSpPr>
            <a:grpSpLocks/>
          </p:cNvGrpSpPr>
          <p:nvPr/>
        </p:nvGrpSpPr>
        <p:grpSpPr bwMode="auto">
          <a:xfrm>
            <a:off x="3181844" y="1731194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73" name="新月形 46">
              <a:extLst>
                <a:ext uri="{FF2B5EF4-FFF2-40B4-BE49-F238E27FC236}">
                  <a16:creationId xmlns:a16="http://schemas.microsoft.com/office/drawing/2014/main" xmlns="" id="{C2AEB9A3-FE33-4E6F-BE7A-C063755A77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4" name="新月形 47">
              <a:extLst>
                <a:ext uri="{FF2B5EF4-FFF2-40B4-BE49-F238E27FC236}">
                  <a16:creationId xmlns:a16="http://schemas.microsoft.com/office/drawing/2014/main" xmlns="" id="{5C4D0A94-7DB5-49DF-9E70-496C6937C8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5" name="新月形 48">
              <a:extLst>
                <a:ext uri="{FF2B5EF4-FFF2-40B4-BE49-F238E27FC236}">
                  <a16:creationId xmlns:a16="http://schemas.microsoft.com/office/drawing/2014/main" xmlns="" id="{87165EB6-F04E-4AD7-A4D1-A6F18B3BA0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6" name="新月形 49">
              <a:extLst>
                <a:ext uri="{FF2B5EF4-FFF2-40B4-BE49-F238E27FC236}">
                  <a16:creationId xmlns:a16="http://schemas.microsoft.com/office/drawing/2014/main" xmlns="" id="{82000FD5-FECD-4D4F-B554-EBF9B67887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grpSp>
        <p:nvGrpSpPr>
          <p:cNvPr id="77" name="组合 45">
            <a:extLst>
              <a:ext uri="{FF2B5EF4-FFF2-40B4-BE49-F238E27FC236}">
                <a16:creationId xmlns:a16="http://schemas.microsoft.com/office/drawing/2014/main" xmlns="" id="{0661E101-3635-4630-B4E8-A6B9C492349C}"/>
              </a:ext>
            </a:extLst>
          </p:cNvPr>
          <p:cNvGrpSpPr>
            <a:grpSpLocks/>
          </p:cNvGrpSpPr>
          <p:nvPr/>
        </p:nvGrpSpPr>
        <p:grpSpPr bwMode="auto">
          <a:xfrm>
            <a:off x="6845185" y="1698492"/>
            <a:ext cx="2198216" cy="2190619"/>
            <a:chOff x="0" y="0"/>
            <a:chExt cx="2882188" cy="2872143"/>
          </a:xfrm>
          <a:effectLst>
            <a:glow rad="38100">
              <a:schemeClr val="bg1">
                <a:lumMod val="50000"/>
                <a:alpha val="40000"/>
              </a:schemeClr>
            </a:glow>
          </a:effectLst>
        </p:grpSpPr>
        <p:sp>
          <p:nvSpPr>
            <p:cNvPr id="78" name="新月形 46">
              <a:extLst>
                <a:ext uri="{FF2B5EF4-FFF2-40B4-BE49-F238E27FC236}">
                  <a16:creationId xmlns:a16="http://schemas.microsoft.com/office/drawing/2014/main" xmlns="" id="{578F2753-39E2-463F-857A-AF8D3C578C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751297">
              <a:off x="0" y="201607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79" name="新月形 47">
              <a:extLst>
                <a:ext uri="{FF2B5EF4-FFF2-40B4-BE49-F238E27FC236}">
                  <a16:creationId xmlns:a16="http://schemas.microsoft.com/office/drawing/2014/main" xmlns="" id="{81456EF7-91AE-477A-9349-C18028F5B4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551297">
              <a:off x="681991" y="-665827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80" name="新月形 48">
              <a:extLst>
                <a:ext uri="{FF2B5EF4-FFF2-40B4-BE49-F238E27FC236}">
                  <a16:creationId xmlns:a16="http://schemas.microsoft.com/office/drawing/2014/main" xmlns="" id="{5E3079FE-9F35-4AD3-99A6-F9E717293A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951297">
              <a:off x="1550533" y="16873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  <p:sp>
          <p:nvSpPr>
            <p:cNvPr id="81" name="新月形 49">
              <a:extLst>
                <a:ext uri="{FF2B5EF4-FFF2-40B4-BE49-F238E27FC236}">
                  <a16:creationId xmlns:a16="http://schemas.microsoft.com/office/drawing/2014/main" xmlns="" id="{052ED060-0203-41F4-ADFF-26E38D9DC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351297">
              <a:off x="879962" y="874661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bg1">
                <a:alpha val="31000"/>
              </a:schemeClr>
            </a:solidFill>
            <a:ln w="12700" cap="flat" cmpd="sng">
              <a:solidFill>
                <a:srgbClr val="FFFFFF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b="1" i="1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宋体" pitchFamily="2" charset="-122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8F51353-BB0D-48D4-82BD-38C2C64557DC}"/>
              </a:ext>
            </a:extLst>
          </p:cNvPr>
          <p:cNvSpPr txBox="1"/>
          <p:nvPr/>
        </p:nvSpPr>
        <p:spPr>
          <a:xfrm>
            <a:off x="7148079" y="2246863"/>
            <a:ext cx="161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细化管理 从源头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解决问题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7721768E-E14F-415C-87D7-5B9846C73F21}"/>
              </a:ext>
            </a:extLst>
          </p:cNvPr>
          <p:cNvSpPr txBox="1"/>
          <p:nvPr/>
        </p:nvSpPr>
        <p:spPr>
          <a:xfrm>
            <a:off x="1685022" y="4287933"/>
            <a:ext cx="16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解铃还须系铃人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重视企业的反馈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13FF6EAF-B161-4F1E-B3C4-96006D2F3885}"/>
              </a:ext>
            </a:extLst>
          </p:cNvPr>
          <p:cNvSpPr txBox="1"/>
          <p:nvPr/>
        </p:nvSpPr>
        <p:spPr>
          <a:xfrm>
            <a:off x="5190151" y="4196663"/>
            <a:ext cx="1811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中体西用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将西方模式改造并契合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中国企业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17CEEB7E-DB38-4639-8686-816F4D4E5CCD}"/>
              </a:ext>
            </a:extLst>
          </p:cNvPr>
          <p:cNvSpPr txBox="1"/>
          <p:nvPr/>
        </p:nvSpPr>
        <p:spPr>
          <a:xfrm>
            <a:off x="8921721" y="4208898"/>
            <a:ext cx="1752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数据信息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为主突破点</a:t>
            </a:r>
            <a:endParaRPr lang="en-US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  <a:p>
            <a:pPr algn="ctr"/>
            <a:r>
              <a:rPr lang="zh-CN" altLang="en-US" sz="2400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实现智能化企业管理</a:t>
            </a:r>
            <a:endParaRPr lang="en-GB" altLang="zh-CN" sz="2400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xmlns="" id="{595BD2FB-9B67-41AA-9A03-AFD18B69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177925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  <a:t>Characteristic Description</a:t>
            </a:r>
            <a:br>
              <a:rPr lang="en-US" altLang="zh-CN" sz="3600" b="1" dirty="0">
                <a:solidFill>
                  <a:srgbClr val="EAD085"/>
                </a:solidFill>
                <a:latin typeface="Elephant" panose="02020904090505020303" pitchFamily="18" charset="0"/>
              </a:rPr>
            </a:br>
            <a:r>
              <a:rPr lang="zh-CN" altLang="en-US" sz="3600" b="1" dirty="0">
                <a:solidFill>
                  <a:srgbClr val="EAD08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特点描述</a:t>
            </a:r>
            <a:endParaRPr lang="en-GB" sz="3600" b="1" dirty="0">
              <a:solidFill>
                <a:srgbClr val="EAD085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46A24D-889A-4A84-BA34-652B0DEE0F8A}"/>
              </a:ext>
            </a:extLst>
          </p:cNvPr>
          <p:cNvSpPr txBox="1"/>
          <p:nvPr/>
        </p:nvSpPr>
        <p:spPr>
          <a:xfrm>
            <a:off x="1195480" y="2562218"/>
            <a:ext cx="2901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我的公司现在的运营情况如何？</a:t>
            </a:r>
            <a:endParaRPr lang="en-GB" altLang="zh-CN" sz="2800" b="1" dirty="0">
              <a:solidFill>
                <a:srgbClr val="CDA462"/>
              </a:solidFill>
              <a:latin typeface="本墨绪圆" panose="02000000000000000000" pitchFamily="2" charset="-122"/>
              <a:ea typeface="本墨绪圆" panose="02000000000000000000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2A5C082-6142-4E67-8944-5F3015D421B5}"/>
              </a:ext>
            </a:extLst>
          </p:cNvPr>
          <p:cNvSpPr txBox="1"/>
          <p:nvPr/>
        </p:nvSpPr>
        <p:spPr>
          <a:xfrm>
            <a:off x="1129844" y="4245176"/>
            <a:ext cx="3032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我的公司如何应对下一阶段的问题？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782DD61-AD54-46DE-B491-6910EFE630BF}"/>
              </a:ext>
            </a:extLst>
          </p:cNvPr>
          <p:cNvSpPr txBox="1"/>
          <p:nvPr/>
        </p:nvSpPr>
        <p:spPr>
          <a:xfrm>
            <a:off x="7971030" y="4192322"/>
            <a:ext cx="273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我的公司要如何分配有限资源？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4E39B10-1271-4475-A623-B1A6DD35CB55}"/>
              </a:ext>
            </a:extLst>
          </p:cNvPr>
          <p:cNvSpPr txBox="1"/>
          <p:nvPr/>
        </p:nvSpPr>
        <p:spPr>
          <a:xfrm>
            <a:off x="7953238" y="2474893"/>
            <a:ext cx="2735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DA462"/>
                </a:solidFill>
                <a:latin typeface="本墨绪圆" panose="02000000000000000000" pitchFamily="2" charset="-122"/>
                <a:ea typeface="本墨绪圆" panose="02000000000000000000" pitchFamily="2" charset="-122"/>
              </a:rPr>
              <a:t>我的公司未来可能发生什么？</a:t>
            </a:r>
          </a:p>
        </p:txBody>
      </p:sp>
      <p:grpSp>
        <p:nvGrpSpPr>
          <p:cNvPr id="22" name="组合 1">
            <a:extLst>
              <a:ext uri="{FF2B5EF4-FFF2-40B4-BE49-F238E27FC236}">
                <a16:creationId xmlns:a16="http://schemas.microsoft.com/office/drawing/2014/main" xmlns="" id="{E881496F-1706-42E2-BF66-CF505419FB0D}"/>
              </a:ext>
            </a:extLst>
          </p:cNvPr>
          <p:cNvGrpSpPr>
            <a:grpSpLocks/>
          </p:cNvGrpSpPr>
          <p:nvPr/>
        </p:nvGrpSpPr>
        <p:grpSpPr bwMode="auto">
          <a:xfrm>
            <a:off x="4309747" y="2154064"/>
            <a:ext cx="1768317" cy="1631325"/>
            <a:chOff x="-1" y="0"/>
            <a:chExt cx="1783188" cy="1646021"/>
          </a:xfrm>
          <a:effectLst>
            <a:glow rad="38100">
              <a:schemeClr val="bg1">
                <a:lumMod val="50000"/>
                <a:alpha val="60000"/>
              </a:schemeClr>
            </a:glow>
          </a:effectLst>
        </p:grpSpPr>
        <p:sp>
          <p:nvSpPr>
            <p:cNvPr id="23" name="椭圆 1">
              <a:extLst>
                <a:ext uri="{FF2B5EF4-FFF2-40B4-BE49-F238E27FC236}">
                  <a16:creationId xmlns:a16="http://schemas.microsoft.com/office/drawing/2014/main" xmlns="" id="{271D7BEC-36E6-4846-B5D1-28E7EFEA00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8582" y="-68583"/>
              <a:ext cx="1646021" cy="1783188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9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4" name="椭圆 54">
              <a:extLst>
                <a:ext uri="{FF2B5EF4-FFF2-40B4-BE49-F238E27FC236}">
                  <a16:creationId xmlns:a16="http://schemas.microsoft.com/office/drawing/2014/main" xmlns="" id="{4F648359-CC3E-4F73-B843-08238C8DE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8" y="129530"/>
              <a:ext cx="1371683" cy="137168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着眼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数据</a:t>
              </a:r>
            </a:p>
          </p:txBody>
        </p:sp>
      </p:grpSp>
      <p:grpSp>
        <p:nvGrpSpPr>
          <p:cNvPr id="25" name="组合 4">
            <a:extLst>
              <a:ext uri="{FF2B5EF4-FFF2-40B4-BE49-F238E27FC236}">
                <a16:creationId xmlns:a16="http://schemas.microsoft.com/office/drawing/2014/main" xmlns="" id="{C1A69A16-FEBE-46E6-ABEA-83A5A215F33E}"/>
              </a:ext>
            </a:extLst>
          </p:cNvPr>
          <p:cNvGrpSpPr>
            <a:grpSpLocks/>
          </p:cNvGrpSpPr>
          <p:nvPr/>
        </p:nvGrpSpPr>
        <p:grpSpPr bwMode="auto">
          <a:xfrm>
            <a:off x="4312810" y="3777637"/>
            <a:ext cx="1632899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26" name="椭圆 1">
              <a:extLst>
                <a:ext uri="{FF2B5EF4-FFF2-40B4-BE49-F238E27FC236}">
                  <a16:creationId xmlns:a16="http://schemas.microsoft.com/office/drawing/2014/main" xmlns="" id="{AE262C4B-8E75-42DF-A4F3-4CF31C3216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7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27" name="椭圆 56">
              <a:extLst>
                <a:ext uri="{FF2B5EF4-FFF2-40B4-BE49-F238E27FC236}">
                  <a16:creationId xmlns:a16="http://schemas.microsoft.com/office/drawing/2014/main" xmlns="" id="{6A813033-593A-495A-9B06-F54782FE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30" y="266696"/>
              <a:ext cx="1371683" cy="1371683"/>
            </a:xfrm>
            <a:prstGeom prst="ellipse">
              <a:avLst/>
            </a:prstGeom>
            <a:noFill/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制定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战略</a:t>
              </a:r>
            </a:p>
          </p:txBody>
        </p:sp>
      </p:grpSp>
      <p:grpSp>
        <p:nvGrpSpPr>
          <p:cNvPr id="31" name="组合 2">
            <a:extLst>
              <a:ext uri="{FF2B5EF4-FFF2-40B4-BE49-F238E27FC236}">
                <a16:creationId xmlns:a16="http://schemas.microsoft.com/office/drawing/2014/main" xmlns="" id="{78A53B9D-0DF7-44E8-A58B-F73ECE87164F}"/>
              </a:ext>
            </a:extLst>
          </p:cNvPr>
          <p:cNvGrpSpPr>
            <a:grpSpLocks/>
          </p:cNvGrpSpPr>
          <p:nvPr/>
        </p:nvGrpSpPr>
        <p:grpSpPr bwMode="auto">
          <a:xfrm>
            <a:off x="6066966" y="2103663"/>
            <a:ext cx="1632898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32" name="椭圆 1">
              <a:extLst>
                <a:ext uri="{FF2B5EF4-FFF2-40B4-BE49-F238E27FC236}">
                  <a16:creationId xmlns:a16="http://schemas.microsoft.com/office/drawing/2014/main" xmlns="" id="{9E1EDE8C-2974-48B0-836E-9ED10DC21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3" name="椭圆 60">
              <a:extLst>
                <a:ext uri="{FF2B5EF4-FFF2-40B4-BE49-F238E27FC236}">
                  <a16:creationId xmlns:a16="http://schemas.microsoft.com/office/drawing/2014/main" xmlns="" id="{2B3099EA-D8C6-45C6-A7B4-96AD8935C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09" y="144807"/>
              <a:ext cx="1371683" cy="1371683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机器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学习</a:t>
              </a:r>
            </a:p>
          </p:txBody>
        </p:sp>
      </p:grpSp>
      <p:grpSp>
        <p:nvGrpSpPr>
          <p:cNvPr id="36" name="组合 2">
            <a:extLst>
              <a:ext uri="{FF2B5EF4-FFF2-40B4-BE49-F238E27FC236}">
                <a16:creationId xmlns:a16="http://schemas.microsoft.com/office/drawing/2014/main" xmlns="" id="{2FC8DC39-F942-4243-A124-8B32AE810C7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024446" y="3810209"/>
            <a:ext cx="1632898" cy="1768317"/>
            <a:chOff x="0" y="0"/>
            <a:chExt cx="1646020" cy="1783189"/>
          </a:xfrm>
          <a:effectLst>
            <a:glow rad="38100">
              <a:schemeClr val="bg1">
                <a:lumMod val="50000"/>
                <a:alpha val="50000"/>
              </a:schemeClr>
            </a:glow>
          </a:effectLst>
        </p:grpSpPr>
        <p:sp>
          <p:nvSpPr>
            <p:cNvPr id="37" name="椭圆 1">
              <a:extLst>
                <a:ext uri="{FF2B5EF4-FFF2-40B4-BE49-F238E27FC236}">
                  <a16:creationId xmlns:a16="http://schemas.microsoft.com/office/drawing/2014/main" xmlns="" id="{2D94E355-FBA5-4623-AEB3-86E4C1647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646020" cy="1783189"/>
            </a:xfrm>
            <a:custGeom>
              <a:avLst/>
              <a:gdLst>
                <a:gd name="T0" fmla="*/ 0 w 3456384"/>
                <a:gd name="T1" fmla="*/ 0 h 3744416"/>
                <a:gd name="T2" fmla="*/ 3456384 w 3456384"/>
                <a:gd name="T3" fmla="*/ 3744416 h 3744416"/>
              </a:gdLst>
              <a:ahLst/>
              <a:cxnLst/>
              <a:rect l="T0" t="T1" r="T2" b="T3"/>
              <a:pathLst>
                <a:path w="3456384" h="3744416">
                  <a:moveTo>
                    <a:pt x="1728192" y="0"/>
                  </a:moveTo>
                  <a:cubicBezTo>
                    <a:pt x="2682646" y="0"/>
                    <a:pt x="3456384" y="773738"/>
                    <a:pt x="3456384" y="1728192"/>
                  </a:cubicBezTo>
                  <a:cubicBezTo>
                    <a:pt x="3456384" y="2620989"/>
                    <a:pt x="2779384" y="3355664"/>
                    <a:pt x="1910712" y="3446573"/>
                  </a:cubicBezTo>
                  <a:lnTo>
                    <a:pt x="1712150" y="3744416"/>
                  </a:lnTo>
                  <a:lnTo>
                    <a:pt x="1509954" y="3441122"/>
                  </a:lnTo>
                  <a:cubicBezTo>
                    <a:pt x="658425" y="3335335"/>
                    <a:pt x="0" y="2608655"/>
                    <a:pt x="0" y="1728192"/>
                  </a:cubicBezTo>
                  <a:cubicBezTo>
                    <a:pt x="0" y="773738"/>
                    <a:pt x="773738" y="0"/>
                    <a:pt x="1728192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0" dirty="0">
                <a:solidFill>
                  <a:srgbClr val="FFFFFF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Calibri" pitchFamily="34" charset="0"/>
              </a:endParaRPr>
            </a:p>
          </p:txBody>
        </p:sp>
        <p:sp>
          <p:nvSpPr>
            <p:cNvPr id="38" name="椭圆 60">
              <a:extLst>
                <a:ext uri="{FF2B5EF4-FFF2-40B4-BE49-F238E27FC236}">
                  <a16:creationId xmlns:a16="http://schemas.microsoft.com/office/drawing/2014/main" xmlns="" id="{551154BA-1DD6-481D-98EB-D70BAB35A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44555" y="145061"/>
              <a:ext cx="1372192" cy="1371174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chemeClr val="bg1"/>
              </a:solidFill>
              <a:bevel/>
              <a:headEnd/>
              <a:tailEnd/>
            </a:ln>
            <a:extLst/>
          </p:spPr>
          <p:txBody>
            <a:bodyPr lIns="0" tIns="0" rIns="0" bIns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运筹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本墨绪圆" panose="02000000000000000000" pitchFamily="2" charset="-122"/>
                  <a:ea typeface="本墨绪圆" panose="02000000000000000000" pitchFamily="2" charset="-122"/>
                  <a:sym typeface="微软雅黑" pitchFamily="34" charset="-122"/>
                </a:rPr>
                <a:t>优化</a:t>
              </a:r>
              <a:endParaRPr lang="en-GB" altLang="zh-CN" sz="2400" b="1" dirty="0">
                <a:solidFill>
                  <a:schemeClr val="bg1"/>
                </a:solidFill>
                <a:latin typeface="本墨绪圆" panose="02000000000000000000" pitchFamily="2" charset="-122"/>
                <a:ea typeface="本墨绪圆" panose="02000000000000000000" pitchFamily="2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31924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2157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1870</Words>
  <Application>Microsoft Office PowerPoint</Application>
  <PresentationFormat>自定义</PresentationFormat>
  <Paragraphs>507</Paragraphs>
  <Slides>42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Theme</vt:lpstr>
      <vt:lpstr>幻灯片 1</vt:lpstr>
      <vt:lpstr>幻灯片 2</vt:lpstr>
      <vt:lpstr>幻灯片 3</vt:lpstr>
      <vt:lpstr>幻灯片 4</vt:lpstr>
      <vt:lpstr>幻灯片 5</vt:lpstr>
      <vt:lpstr>Companies’ Issues 企业现状</vt:lpstr>
      <vt:lpstr>Industry Analytics 行业分析</vt:lpstr>
      <vt:lpstr>Break  Point 突破可能性</vt:lpstr>
      <vt:lpstr>Characteristic Description 特点描述</vt:lpstr>
      <vt:lpstr>幻灯片 10</vt:lpstr>
      <vt:lpstr>Current Problem 企业瓶颈</vt:lpstr>
      <vt:lpstr>Business Value 优化价值</vt:lpstr>
      <vt:lpstr>Cooperation 合作模式</vt:lpstr>
      <vt:lpstr>Structural Design 结构设计</vt:lpstr>
      <vt:lpstr>幻灯片 15</vt:lpstr>
      <vt:lpstr>幻灯片 16</vt:lpstr>
      <vt:lpstr>幻灯片 17</vt:lpstr>
      <vt:lpstr>Brief Introduction 公司简介</vt:lpstr>
      <vt:lpstr>幻灯片 19</vt:lpstr>
      <vt:lpstr>Applied Scenario 应用场景</vt:lpstr>
      <vt:lpstr>Applied Scenario 应用场景</vt:lpstr>
      <vt:lpstr>幻灯片 22</vt:lpstr>
      <vt:lpstr>Tesco 特易购（全球零售业三巨头之一） ——智能货运线路规划系统</vt:lpstr>
      <vt:lpstr>PwC 普华永道 （世界四大会计师事务所之一） ——员工、项目匹配系统</vt:lpstr>
      <vt:lpstr>PREZZO 普雷佐餐饮 ——智能自动定价系统 </vt:lpstr>
      <vt:lpstr>国家电网 &amp; Accenture 埃森哲 ——智能抢修系统</vt:lpstr>
      <vt:lpstr>IMUT 内蒙古工业大学 ——模块化生产线自动化系统</vt:lpstr>
      <vt:lpstr>更多案例…</vt:lpstr>
      <vt:lpstr>幻灯片 29</vt:lpstr>
      <vt:lpstr>幻灯片 30</vt:lpstr>
      <vt:lpstr>幻灯片 31</vt:lpstr>
      <vt:lpstr>幻灯片 32</vt:lpstr>
      <vt:lpstr>幻灯片 33</vt:lpstr>
      <vt:lpstr>Founding Team 创始人团队</vt:lpstr>
      <vt:lpstr>Advisory Board 顾问团队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Z. ZHANG</dc:creator>
  <cp:lastModifiedBy>hp</cp:lastModifiedBy>
  <cp:revision>202</cp:revision>
  <dcterms:created xsi:type="dcterms:W3CDTF">2019-03-09T06:10:39Z</dcterms:created>
  <dcterms:modified xsi:type="dcterms:W3CDTF">2019-04-10T11:37:20Z</dcterms:modified>
</cp:coreProperties>
</file>